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79"/>
  </p:notesMasterIdLst>
  <p:sldIdLst>
    <p:sldId id="256" r:id="rId2"/>
    <p:sldId id="371" r:id="rId3"/>
    <p:sldId id="258" r:id="rId4"/>
    <p:sldId id="257" r:id="rId5"/>
    <p:sldId id="372" r:id="rId6"/>
    <p:sldId id="374" r:id="rId7"/>
    <p:sldId id="375" r:id="rId8"/>
    <p:sldId id="385" r:id="rId9"/>
    <p:sldId id="386" r:id="rId10"/>
    <p:sldId id="387" r:id="rId11"/>
    <p:sldId id="391" r:id="rId12"/>
    <p:sldId id="389" r:id="rId13"/>
    <p:sldId id="388" r:id="rId14"/>
    <p:sldId id="390" r:id="rId15"/>
    <p:sldId id="392" r:id="rId16"/>
    <p:sldId id="394" r:id="rId17"/>
    <p:sldId id="395" r:id="rId18"/>
    <p:sldId id="397" r:id="rId19"/>
    <p:sldId id="398" r:id="rId20"/>
    <p:sldId id="399" r:id="rId21"/>
    <p:sldId id="401" r:id="rId22"/>
    <p:sldId id="400" r:id="rId23"/>
    <p:sldId id="402" r:id="rId24"/>
    <p:sldId id="403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35" r:id="rId33"/>
    <p:sldId id="437" r:id="rId34"/>
    <p:sldId id="436" r:id="rId35"/>
    <p:sldId id="413" r:id="rId36"/>
    <p:sldId id="414" r:id="rId37"/>
    <p:sldId id="415" r:id="rId38"/>
    <p:sldId id="412" r:id="rId39"/>
    <p:sldId id="419" r:id="rId40"/>
    <p:sldId id="416" r:id="rId41"/>
    <p:sldId id="417" r:id="rId42"/>
    <p:sldId id="373" r:id="rId43"/>
    <p:sldId id="376" r:id="rId44"/>
    <p:sldId id="420" r:id="rId45"/>
    <p:sldId id="377" r:id="rId46"/>
    <p:sldId id="421" r:id="rId47"/>
    <p:sldId id="379" r:id="rId48"/>
    <p:sldId id="380" r:id="rId49"/>
    <p:sldId id="381" r:id="rId50"/>
    <p:sldId id="382" r:id="rId51"/>
    <p:sldId id="383" r:id="rId52"/>
    <p:sldId id="422" r:id="rId53"/>
    <p:sldId id="418" r:id="rId54"/>
    <p:sldId id="423" r:id="rId55"/>
    <p:sldId id="428" r:id="rId56"/>
    <p:sldId id="427" r:id="rId57"/>
    <p:sldId id="429" r:id="rId58"/>
    <p:sldId id="430" r:id="rId59"/>
    <p:sldId id="424" r:id="rId60"/>
    <p:sldId id="425" r:id="rId61"/>
    <p:sldId id="426" r:id="rId62"/>
    <p:sldId id="431" r:id="rId63"/>
    <p:sldId id="432" r:id="rId64"/>
    <p:sldId id="433" r:id="rId65"/>
    <p:sldId id="434" r:id="rId66"/>
    <p:sldId id="438" r:id="rId67"/>
    <p:sldId id="440" r:id="rId68"/>
    <p:sldId id="441" r:id="rId69"/>
    <p:sldId id="442" r:id="rId70"/>
    <p:sldId id="446" r:id="rId71"/>
    <p:sldId id="444" r:id="rId72"/>
    <p:sldId id="445" r:id="rId73"/>
    <p:sldId id="443" r:id="rId74"/>
    <p:sldId id="447" r:id="rId75"/>
    <p:sldId id="449" r:id="rId76"/>
    <p:sldId id="448" r:id="rId77"/>
    <p:sldId id="450" r:id="rId7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48170"/>
    <a:srgbClr val="7DC6E6"/>
    <a:srgbClr val="213B54"/>
    <a:srgbClr val="ACF856"/>
    <a:srgbClr val="F2492A"/>
    <a:srgbClr val="FEC000"/>
    <a:srgbClr val="FF7777"/>
    <a:srgbClr val="FFD65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Açık Stil 2 - Vurgu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0" autoAdjust="0"/>
    <p:restoredTop sz="80000" autoAdjust="0"/>
  </p:normalViewPr>
  <p:slideViewPr>
    <p:cSldViewPr snapToGrid="0">
      <p:cViewPr>
        <p:scale>
          <a:sx n="72" d="100"/>
          <a:sy n="72" d="100"/>
        </p:scale>
        <p:origin x="1123" y="-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F2735-9EB0-4A72-9873-D392863984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132E0A-DA3E-47EE-B4E5-1465FD30B91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Collection </a:t>
          </a:r>
          <a:r>
            <a:rPr lang="tr-TR" dirty="0" err="1"/>
            <a:t>Detection</a:t>
          </a:r>
          <a:r>
            <a:rPr lang="tr-TR" dirty="0"/>
            <a:t> (Çarpışma Algılama) işleminin en temeldeki amacı 2 oyun objesinin arasındaki etkileşime bakmaktır. </a:t>
          </a:r>
        </a:p>
      </dgm:t>
    </dgm:pt>
    <dgm:pt modelId="{20498B9F-DEEA-446D-90DD-10BD3995DF81}" type="parTrans" cxnId="{EAC40E02-8D0E-41A7-B327-8EFAC8AD468B}">
      <dgm:prSet/>
      <dgm:spPr/>
      <dgm:t>
        <a:bodyPr/>
        <a:lstStyle/>
        <a:p>
          <a:endParaRPr lang="en-US"/>
        </a:p>
      </dgm:t>
    </dgm:pt>
    <dgm:pt modelId="{EA219404-D819-4DDE-90A2-78B4DA91883A}" type="sibTrans" cxnId="{EAC40E02-8D0E-41A7-B327-8EFAC8AD468B}">
      <dgm:prSet/>
      <dgm:spPr/>
      <dgm:t>
        <a:bodyPr/>
        <a:lstStyle/>
        <a:p>
          <a:endParaRPr lang="en-US"/>
        </a:p>
      </dgm:t>
    </dgm:pt>
    <dgm:pt modelId="{7429A925-9B0B-4CF3-8383-06C9F669254A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Unity</a:t>
          </a:r>
          <a:r>
            <a:rPr lang="tr-TR" dirty="0"/>
            <a:t> de bir objenin diğer objeye çarpmasını anlamak için </a:t>
          </a:r>
          <a:r>
            <a:rPr lang="tr-TR" dirty="0" err="1"/>
            <a:t>Collision</a:t>
          </a:r>
          <a:r>
            <a:rPr lang="tr-TR" dirty="0"/>
            <a:t> veya </a:t>
          </a:r>
          <a:r>
            <a:rPr lang="tr-TR" dirty="0" err="1"/>
            <a:t>Trigger</a:t>
          </a:r>
          <a:r>
            <a:rPr lang="tr-TR" dirty="0"/>
            <a:t> kullanılır.</a:t>
          </a:r>
        </a:p>
      </dgm:t>
    </dgm:pt>
    <dgm:pt modelId="{F10866A2-FAC3-4A2F-9D71-F72E8D69D171}" type="parTrans" cxnId="{942680C6-E2F3-45D5-840E-6EFE9FA06C41}">
      <dgm:prSet/>
      <dgm:spPr/>
      <dgm:t>
        <a:bodyPr/>
        <a:lstStyle/>
        <a:p>
          <a:endParaRPr lang="tr-TR"/>
        </a:p>
      </dgm:t>
    </dgm:pt>
    <dgm:pt modelId="{2C59FA51-DAE4-4572-89FF-D8668831A734}" type="sibTrans" cxnId="{942680C6-E2F3-45D5-840E-6EFE9FA06C41}">
      <dgm:prSet/>
      <dgm:spPr/>
      <dgm:t>
        <a:bodyPr/>
        <a:lstStyle/>
        <a:p>
          <a:endParaRPr lang="tr-TR"/>
        </a:p>
      </dgm:t>
    </dgm:pt>
    <dgm:pt modelId="{518FF448-81ED-46F3-9544-CE90BE76A143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Bu ikisinin temel farkı </a:t>
          </a:r>
          <a:r>
            <a:rPr lang="tr-TR" dirty="0" err="1"/>
            <a:t>Trigger’de</a:t>
          </a:r>
          <a:r>
            <a:rPr lang="tr-TR" dirty="0"/>
            <a:t> objemizin objelerin içinden geçebilmesidir.</a:t>
          </a:r>
        </a:p>
      </dgm:t>
    </dgm:pt>
    <dgm:pt modelId="{3DAA0CCE-F7A4-4005-BD85-6FE94323974D}" type="parTrans" cxnId="{6F651AFA-F903-425B-8AB5-4B550B93CC44}">
      <dgm:prSet/>
      <dgm:spPr/>
      <dgm:t>
        <a:bodyPr/>
        <a:lstStyle/>
        <a:p>
          <a:endParaRPr lang="tr-TR"/>
        </a:p>
      </dgm:t>
    </dgm:pt>
    <dgm:pt modelId="{0476B280-0B5E-4ED7-8D1D-47A5D1A75BFD}" type="sibTrans" cxnId="{6F651AFA-F903-425B-8AB5-4B550B93CC44}">
      <dgm:prSet/>
      <dgm:spPr/>
      <dgm:t>
        <a:bodyPr/>
        <a:lstStyle/>
        <a:p>
          <a:endParaRPr lang="tr-TR"/>
        </a:p>
      </dgm:t>
    </dgm:pt>
    <dgm:pt modelId="{48A3B10B-354E-4910-99E1-D96356D52B88}" type="pres">
      <dgm:prSet presAssocID="{0F1F2735-9EB0-4A72-9873-D3928639846B}" presName="root" presStyleCnt="0">
        <dgm:presLayoutVars>
          <dgm:dir/>
          <dgm:resizeHandles val="exact"/>
        </dgm:presLayoutVars>
      </dgm:prSet>
      <dgm:spPr/>
    </dgm:pt>
    <dgm:pt modelId="{2ADC04B7-2CB7-4A30-8CE8-151195E76421}" type="pres">
      <dgm:prSet presAssocID="{7D132E0A-DA3E-47EE-B4E5-1465FD30B914}" presName="compNode" presStyleCnt="0"/>
      <dgm:spPr/>
    </dgm:pt>
    <dgm:pt modelId="{176AFB0E-EABE-43F4-A5AC-1BC014E0E234}" type="pres">
      <dgm:prSet presAssocID="{7D132E0A-DA3E-47EE-B4E5-1465FD30B914}" presName="bgRect" presStyleLbl="bgShp" presStyleIdx="0" presStyleCnt="3"/>
      <dgm:spPr/>
    </dgm:pt>
    <dgm:pt modelId="{6C545E53-FED3-411F-894C-02D6A35FC482}" type="pres">
      <dgm:prSet presAssocID="{7D132E0A-DA3E-47EE-B4E5-1465FD30B9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C052394-A903-41AE-B7C0-739BA6889BA5}" type="pres">
      <dgm:prSet presAssocID="{7D132E0A-DA3E-47EE-B4E5-1465FD30B914}" presName="spaceRect" presStyleCnt="0"/>
      <dgm:spPr/>
    </dgm:pt>
    <dgm:pt modelId="{8B07A671-B903-41D0-9DC7-25218E166FFE}" type="pres">
      <dgm:prSet presAssocID="{7D132E0A-DA3E-47EE-B4E5-1465FD30B914}" presName="parTx" presStyleLbl="revTx" presStyleIdx="0" presStyleCnt="3">
        <dgm:presLayoutVars>
          <dgm:chMax val="0"/>
          <dgm:chPref val="0"/>
        </dgm:presLayoutVars>
      </dgm:prSet>
      <dgm:spPr/>
    </dgm:pt>
    <dgm:pt modelId="{681C35C9-64D9-4BB6-974D-048224AD445C}" type="pres">
      <dgm:prSet presAssocID="{EA219404-D819-4DDE-90A2-78B4DA91883A}" presName="sibTrans" presStyleCnt="0"/>
      <dgm:spPr/>
    </dgm:pt>
    <dgm:pt modelId="{2C23CECD-E4FF-46B0-B51F-DAB7D7DC6176}" type="pres">
      <dgm:prSet presAssocID="{7429A925-9B0B-4CF3-8383-06C9F669254A}" presName="compNode" presStyleCnt="0"/>
      <dgm:spPr/>
    </dgm:pt>
    <dgm:pt modelId="{A6BFD7FB-521A-4C5E-ADFD-9C55BD313EF3}" type="pres">
      <dgm:prSet presAssocID="{7429A925-9B0B-4CF3-8383-06C9F669254A}" presName="bgRect" presStyleLbl="bgShp" presStyleIdx="1" presStyleCnt="3"/>
      <dgm:spPr/>
    </dgm:pt>
    <dgm:pt modelId="{9280B98F-BA27-4705-9068-DBEFFA53A7DE}" type="pres">
      <dgm:prSet presAssocID="{7429A925-9B0B-4CF3-8383-06C9F66925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yruklu yıldız"/>
        </a:ext>
      </dgm:extLst>
    </dgm:pt>
    <dgm:pt modelId="{B55756FC-EFDA-42BD-A1EA-FE55ADCE5AF1}" type="pres">
      <dgm:prSet presAssocID="{7429A925-9B0B-4CF3-8383-06C9F669254A}" presName="spaceRect" presStyleCnt="0"/>
      <dgm:spPr/>
    </dgm:pt>
    <dgm:pt modelId="{E4E7C4E1-5A7C-4C2E-8807-99A52C7F0639}" type="pres">
      <dgm:prSet presAssocID="{7429A925-9B0B-4CF3-8383-06C9F669254A}" presName="parTx" presStyleLbl="revTx" presStyleIdx="1" presStyleCnt="3">
        <dgm:presLayoutVars>
          <dgm:chMax val="0"/>
          <dgm:chPref val="0"/>
        </dgm:presLayoutVars>
      </dgm:prSet>
      <dgm:spPr/>
    </dgm:pt>
    <dgm:pt modelId="{ABFD225E-467E-4967-9136-E57E0D62DE01}" type="pres">
      <dgm:prSet presAssocID="{2C59FA51-DAE4-4572-89FF-D8668831A734}" presName="sibTrans" presStyleCnt="0"/>
      <dgm:spPr/>
    </dgm:pt>
    <dgm:pt modelId="{2B801A29-0372-4616-BAAD-997339B84D06}" type="pres">
      <dgm:prSet presAssocID="{518FF448-81ED-46F3-9544-CE90BE76A143}" presName="compNode" presStyleCnt="0"/>
      <dgm:spPr/>
    </dgm:pt>
    <dgm:pt modelId="{12EB7D8B-B433-400A-9435-C1FB69B09EF9}" type="pres">
      <dgm:prSet presAssocID="{518FF448-81ED-46F3-9544-CE90BE76A143}" presName="bgRect" presStyleLbl="bgShp" presStyleIdx="2" presStyleCnt="3"/>
      <dgm:spPr/>
    </dgm:pt>
    <dgm:pt modelId="{75128141-5FA0-4BA0-B412-98BEDC2B72EE}" type="pres">
      <dgm:prSet presAssocID="{518FF448-81ED-46F3-9544-CE90BE76A1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üneş sistemi"/>
        </a:ext>
      </dgm:extLst>
    </dgm:pt>
    <dgm:pt modelId="{8FEFA637-6CC9-4BA6-A800-6D8E3531D160}" type="pres">
      <dgm:prSet presAssocID="{518FF448-81ED-46F3-9544-CE90BE76A143}" presName="spaceRect" presStyleCnt="0"/>
      <dgm:spPr/>
    </dgm:pt>
    <dgm:pt modelId="{E6EE614D-5FA7-4387-8B70-5B623F0A28D2}" type="pres">
      <dgm:prSet presAssocID="{518FF448-81ED-46F3-9544-CE90BE76A14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AC40E02-8D0E-41A7-B327-8EFAC8AD468B}" srcId="{0F1F2735-9EB0-4A72-9873-D3928639846B}" destId="{7D132E0A-DA3E-47EE-B4E5-1465FD30B914}" srcOrd="0" destOrd="0" parTransId="{20498B9F-DEEA-446D-90DD-10BD3995DF81}" sibTransId="{EA219404-D819-4DDE-90A2-78B4DA91883A}"/>
    <dgm:cxn modelId="{3872F317-0A0D-4C27-9DD9-50A774772D77}" type="presOf" srcId="{0F1F2735-9EB0-4A72-9873-D3928639846B}" destId="{48A3B10B-354E-4910-99E1-D96356D52B88}" srcOrd="0" destOrd="0" presId="urn:microsoft.com/office/officeart/2018/2/layout/IconVerticalSolidList"/>
    <dgm:cxn modelId="{309EE750-F738-47F7-BCC1-A9CA41B122B5}" type="presOf" srcId="{7429A925-9B0B-4CF3-8383-06C9F669254A}" destId="{E4E7C4E1-5A7C-4C2E-8807-99A52C7F0639}" srcOrd="0" destOrd="0" presId="urn:microsoft.com/office/officeart/2018/2/layout/IconVerticalSolidList"/>
    <dgm:cxn modelId="{1E40E851-8ED1-4D43-9DC0-F828E8BA7F18}" type="presOf" srcId="{7D132E0A-DA3E-47EE-B4E5-1465FD30B914}" destId="{8B07A671-B903-41D0-9DC7-25218E166FFE}" srcOrd="0" destOrd="0" presId="urn:microsoft.com/office/officeart/2018/2/layout/IconVerticalSolidList"/>
    <dgm:cxn modelId="{942680C6-E2F3-45D5-840E-6EFE9FA06C41}" srcId="{0F1F2735-9EB0-4A72-9873-D3928639846B}" destId="{7429A925-9B0B-4CF3-8383-06C9F669254A}" srcOrd="1" destOrd="0" parTransId="{F10866A2-FAC3-4A2F-9D71-F72E8D69D171}" sibTransId="{2C59FA51-DAE4-4572-89FF-D8668831A734}"/>
    <dgm:cxn modelId="{0DEDBEED-97A8-4ACC-9300-AE2E1F442D53}" type="presOf" srcId="{518FF448-81ED-46F3-9544-CE90BE76A143}" destId="{E6EE614D-5FA7-4387-8B70-5B623F0A28D2}" srcOrd="0" destOrd="0" presId="urn:microsoft.com/office/officeart/2018/2/layout/IconVerticalSolidList"/>
    <dgm:cxn modelId="{6F651AFA-F903-425B-8AB5-4B550B93CC44}" srcId="{0F1F2735-9EB0-4A72-9873-D3928639846B}" destId="{518FF448-81ED-46F3-9544-CE90BE76A143}" srcOrd="2" destOrd="0" parTransId="{3DAA0CCE-F7A4-4005-BD85-6FE94323974D}" sibTransId="{0476B280-0B5E-4ED7-8D1D-47A5D1A75BFD}"/>
    <dgm:cxn modelId="{616D6FA2-6523-478A-8141-D743CCB8243D}" type="presParOf" srcId="{48A3B10B-354E-4910-99E1-D96356D52B88}" destId="{2ADC04B7-2CB7-4A30-8CE8-151195E76421}" srcOrd="0" destOrd="0" presId="urn:microsoft.com/office/officeart/2018/2/layout/IconVerticalSolidList"/>
    <dgm:cxn modelId="{A8E5DA2D-4742-4199-8E32-FA796210FB3B}" type="presParOf" srcId="{2ADC04B7-2CB7-4A30-8CE8-151195E76421}" destId="{176AFB0E-EABE-43F4-A5AC-1BC014E0E234}" srcOrd="0" destOrd="0" presId="urn:microsoft.com/office/officeart/2018/2/layout/IconVerticalSolidList"/>
    <dgm:cxn modelId="{1AAF1A6E-C762-4EB5-B5E8-1122EF173B3C}" type="presParOf" srcId="{2ADC04B7-2CB7-4A30-8CE8-151195E76421}" destId="{6C545E53-FED3-411F-894C-02D6A35FC482}" srcOrd="1" destOrd="0" presId="urn:microsoft.com/office/officeart/2018/2/layout/IconVerticalSolidList"/>
    <dgm:cxn modelId="{2C1C7607-8CDE-40CE-8F2C-1260AA8F2C12}" type="presParOf" srcId="{2ADC04B7-2CB7-4A30-8CE8-151195E76421}" destId="{CC052394-A903-41AE-B7C0-739BA6889BA5}" srcOrd="2" destOrd="0" presId="urn:microsoft.com/office/officeart/2018/2/layout/IconVerticalSolidList"/>
    <dgm:cxn modelId="{FEC3014A-8367-4502-AE98-A5B0DCDA77A0}" type="presParOf" srcId="{2ADC04B7-2CB7-4A30-8CE8-151195E76421}" destId="{8B07A671-B903-41D0-9DC7-25218E166FFE}" srcOrd="3" destOrd="0" presId="urn:microsoft.com/office/officeart/2018/2/layout/IconVerticalSolidList"/>
    <dgm:cxn modelId="{5ACD257D-154D-48CA-916C-CD3DA0CB4CFF}" type="presParOf" srcId="{48A3B10B-354E-4910-99E1-D96356D52B88}" destId="{681C35C9-64D9-4BB6-974D-048224AD445C}" srcOrd="1" destOrd="0" presId="urn:microsoft.com/office/officeart/2018/2/layout/IconVerticalSolidList"/>
    <dgm:cxn modelId="{5220E768-CBBA-4938-8648-6EAE70B807B2}" type="presParOf" srcId="{48A3B10B-354E-4910-99E1-D96356D52B88}" destId="{2C23CECD-E4FF-46B0-B51F-DAB7D7DC6176}" srcOrd="2" destOrd="0" presId="urn:microsoft.com/office/officeart/2018/2/layout/IconVerticalSolidList"/>
    <dgm:cxn modelId="{E3EBF511-9131-49AF-84DC-46BE98265908}" type="presParOf" srcId="{2C23CECD-E4FF-46B0-B51F-DAB7D7DC6176}" destId="{A6BFD7FB-521A-4C5E-ADFD-9C55BD313EF3}" srcOrd="0" destOrd="0" presId="urn:microsoft.com/office/officeart/2018/2/layout/IconVerticalSolidList"/>
    <dgm:cxn modelId="{01930C51-6C0B-4C2D-96F8-22C024C1AC4E}" type="presParOf" srcId="{2C23CECD-E4FF-46B0-B51F-DAB7D7DC6176}" destId="{9280B98F-BA27-4705-9068-DBEFFA53A7DE}" srcOrd="1" destOrd="0" presId="urn:microsoft.com/office/officeart/2018/2/layout/IconVerticalSolidList"/>
    <dgm:cxn modelId="{31CFA1BF-C5BE-4456-A0C3-96B3C56777A2}" type="presParOf" srcId="{2C23CECD-E4FF-46B0-B51F-DAB7D7DC6176}" destId="{B55756FC-EFDA-42BD-A1EA-FE55ADCE5AF1}" srcOrd="2" destOrd="0" presId="urn:microsoft.com/office/officeart/2018/2/layout/IconVerticalSolidList"/>
    <dgm:cxn modelId="{6221F9FC-E133-457E-BA30-CB6FEC45E8F5}" type="presParOf" srcId="{2C23CECD-E4FF-46B0-B51F-DAB7D7DC6176}" destId="{E4E7C4E1-5A7C-4C2E-8807-99A52C7F0639}" srcOrd="3" destOrd="0" presId="urn:microsoft.com/office/officeart/2018/2/layout/IconVerticalSolidList"/>
    <dgm:cxn modelId="{2D4BD154-CD76-4BC3-B08C-5502F1C5E9E2}" type="presParOf" srcId="{48A3B10B-354E-4910-99E1-D96356D52B88}" destId="{ABFD225E-467E-4967-9136-E57E0D62DE01}" srcOrd="3" destOrd="0" presId="urn:microsoft.com/office/officeart/2018/2/layout/IconVerticalSolidList"/>
    <dgm:cxn modelId="{B03E8E99-D95C-4165-A157-9A3824C83E1B}" type="presParOf" srcId="{48A3B10B-354E-4910-99E1-D96356D52B88}" destId="{2B801A29-0372-4616-BAAD-997339B84D06}" srcOrd="4" destOrd="0" presId="urn:microsoft.com/office/officeart/2018/2/layout/IconVerticalSolidList"/>
    <dgm:cxn modelId="{425E2532-E1A6-431B-9F69-3D0C64DFF4C1}" type="presParOf" srcId="{2B801A29-0372-4616-BAAD-997339B84D06}" destId="{12EB7D8B-B433-400A-9435-C1FB69B09EF9}" srcOrd="0" destOrd="0" presId="urn:microsoft.com/office/officeart/2018/2/layout/IconVerticalSolidList"/>
    <dgm:cxn modelId="{73736454-B0C2-45DA-9A8B-84B6C0F3A312}" type="presParOf" srcId="{2B801A29-0372-4616-BAAD-997339B84D06}" destId="{75128141-5FA0-4BA0-B412-98BEDC2B72EE}" srcOrd="1" destOrd="0" presId="urn:microsoft.com/office/officeart/2018/2/layout/IconVerticalSolidList"/>
    <dgm:cxn modelId="{44F09BF8-0B63-4C9A-B1A6-7DAB3E8A1BE0}" type="presParOf" srcId="{2B801A29-0372-4616-BAAD-997339B84D06}" destId="{8FEFA637-6CC9-4BA6-A800-6D8E3531D160}" srcOrd="2" destOrd="0" presId="urn:microsoft.com/office/officeart/2018/2/layout/IconVerticalSolidList"/>
    <dgm:cxn modelId="{B6791C47-E9AC-4B8A-ADA8-4730C3E7ED2D}" type="presParOf" srcId="{2B801A29-0372-4616-BAAD-997339B84D06}" destId="{E6EE614D-5FA7-4387-8B70-5B623F0A28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F8BF24-FDA8-46AE-9DE7-7390D81D5F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19EEEBC-1462-482F-AA69-B7FA659A610F}">
      <dgm:prSet/>
      <dgm:spPr/>
      <dgm:t>
        <a:bodyPr/>
        <a:lstStyle/>
        <a:p>
          <a:r>
            <a:rPr lang="tr-TR"/>
            <a:t>Level bitmesi</a:t>
          </a:r>
          <a:endParaRPr lang="en-US"/>
        </a:p>
      </dgm:t>
    </dgm:pt>
    <dgm:pt modelId="{F01CD0E0-1386-4D82-BF0B-4B44B88A7E29}" type="parTrans" cxnId="{338E3A41-E58E-4569-9761-4675437BE5C5}">
      <dgm:prSet/>
      <dgm:spPr/>
      <dgm:t>
        <a:bodyPr/>
        <a:lstStyle/>
        <a:p>
          <a:endParaRPr lang="en-US"/>
        </a:p>
      </dgm:t>
    </dgm:pt>
    <dgm:pt modelId="{E714B2E7-DD6D-4F0B-94CD-0B615440FC77}" type="sibTrans" cxnId="{338E3A41-E58E-4569-9761-4675437BE5C5}">
      <dgm:prSet/>
      <dgm:spPr/>
      <dgm:t>
        <a:bodyPr/>
        <a:lstStyle/>
        <a:p>
          <a:endParaRPr lang="en-US"/>
        </a:p>
      </dgm:t>
    </dgm:pt>
    <dgm:pt modelId="{B2C59572-5674-4B8B-A45F-347869702250}">
      <dgm:prSet/>
      <dgm:spPr/>
      <dgm:t>
        <a:bodyPr/>
        <a:lstStyle/>
        <a:p>
          <a:r>
            <a:rPr lang="tr-TR"/>
            <a:t>Süreli yok etme</a:t>
          </a:r>
          <a:endParaRPr lang="en-US"/>
        </a:p>
      </dgm:t>
    </dgm:pt>
    <dgm:pt modelId="{6A1AA0CC-AA1E-40CE-BA65-1D2FC568F926}" type="parTrans" cxnId="{A07EF5C5-657D-4FF0-B5EC-C8D72A533AC7}">
      <dgm:prSet/>
      <dgm:spPr/>
      <dgm:t>
        <a:bodyPr/>
        <a:lstStyle/>
        <a:p>
          <a:endParaRPr lang="en-US"/>
        </a:p>
      </dgm:t>
    </dgm:pt>
    <dgm:pt modelId="{5AEBFCEF-5DFB-4E15-97E0-E26BDF713046}" type="sibTrans" cxnId="{A07EF5C5-657D-4FF0-B5EC-C8D72A533AC7}">
      <dgm:prSet/>
      <dgm:spPr/>
      <dgm:t>
        <a:bodyPr/>
        <a:lstStyle/>
        <a:p>
          <a:endParaRPr lang="en-US"/>
        </a:p>
      </dgm:t>
    </dgm:pt>
    <dgm:pt modelId="{DA5DD5E5-047A-4981-82C4-C9E22D35A2F3}">
      <dgm:prSet/>
      <dgm:spPr/>
      <dgm:t>
        <a:bodyPr/>
        <a:lstStyle/>
        <a:p>
          <a:r>
            <a:rPr lang="tr-TR"/>
            <a:t>Bölüm sonu canavarlarının çıkması (Boss)</a:t>
          </a:r>
          <a:endParaRPr lang="en-US"/>
        </a:p>
      </dgm:t>
    </dgm:pt>
    <dgm:pt modelId="{57889C0D-69AA-4E05-A531-F8DB5068B4EC}" type="parTrans" cxnId="{37186AFC-5E57-4632-8E3E-BAD0E3EE0711}">
      <dgm:prSet/>
      <dgm:spPr/>
      <dgm:t>
        <a:bodyPr/>
        <a:lstStyle/>
        <a:p>
          <a:endParaRPr lang="en-US"/>
        </a:p>
      </dgm:t>
    </dgm:pt>
    <dgm:pt modelId="{FEC45BEE-28F0-45D0-B533-BA8A93700D99}" type="sibTrans" cxnId="{37186AFC-5E57-4632-8E3E-BAD0E3EE0711}">
      <dgm:prSet/>
      <dgm:spPr/>
      <dgm:t>
        <a:bodyPr/>
        <a:lstStyle/>
        <a:p>
          <a:endParaRPr lang="en-US"/>
        </a:p>
      </dgm:t>
    </dgm:pt>
    <dgm:pt modelId="{13AA1448-1072-44B5-A677-D36165F8067C}">
      <dgm:prSet/>
      <dgm:spPr/>
      <dgm:t>
        <a:bodyPr/>
        <a:lstStyle/>
        <a:p>
          <a:r>
            <a:rPr lang="tr-TR"/>
            <a:t>Süreli zorluk</a:t>
          </a:r>
          <a:endParaRPr lang="en-US"/>
        </a:p>
      </dgm:t>
    </dgm:pt>
    <dgm:pt modelId="{2B9CA4BA-90BF-4409-829E-239CEE35237F}" type="parTrans" cxnId="{09AB5A2C-525F-4EAF-B685-2FFC29403699}">
      <dgm:prSet/>
      <dgm:spPr/>
      <dgm:t>
        <a:bodyPr/>
        <a:lstStyle/>
        <a:p>
          <a:endParaRPr lang="en-US"/>
        </a:p>
      </dgm:t>
    </dgm:pt>
    <dgm:pt modelId="{FE54C929-1C7B-48BA-802B-2633C8AABCC0}" type="sibTrans" cxnId="{09AB5A2C-525F-4EAF-B685-2FFC29403699}">
      <dgm:prSet/>
      <dgm:spPr/>
      <dgm:t>
        <a:bodyPr/>
        <a:lstStyle/>
        <a:p>
          <a:endParaRPr lang="en-US"/>
        </a:p>
      </dgm:t>
    </dgm:pt>
    <dgm:pt modelId="{8787C213-7C5B-41EF-B5B1-BAFC241190AB}" type="pres">
      <dgm:prSet presAssocID="{E1F8BF24-FDA8-46AE-9DE7-7390D81D5F25}" presName="root" presStyleCnt="0">
        <dgm:presLayoutVars>
          <dgm:dir/>
          <dgm:resizeHandles val="exact"/>
        </dgm:presLayoutVars>
      </dgm:prSet>
      <dgm:spPr/>
    </dgm:pt>
    <dgm:pt modelId="{117FF19B-09DE-4A95-A1D7-1E653B8C0106}" type="pres">
      <dgm:prSet presAssocID="{B19EEEBC-1462-482F-AA69-B7FA659A610F}" presName="compNode" presStyleCnt="0"/>
      <dgm:spPr/>
    </dgm:pt>
    <dgm:pt modelId="{50FD0228-027E-4F38-B216-54F33B9AD84C}" type="pres">
      <dgm:prSet presAssocID="{B19EEEBC-1462-482F-AA69-B7FA659A610F}" presName="bgRect" presStyleLbl="bgShp" presStyleIdx="0" presStyleCnt="4"/>
      <dgm:spPr/>
    </dgm:pt>
    <dgm:pt modelId="{C9507E1B-363C-4F8B-A6E5-DAB71A977F2B}" type="pres">
      <dgm:prSet presAssocID="{B19EEEBC-1462-482F-AA69-B7FA659A61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iration2"/>
        </a:ext>
      </dgm:extLst>
    </dgm:pt>
    <dgm:pt modelId="{3995D317-E348-4570-9CFE-33D33CFC6280}" type="pres">
      <dgm:prSet presAssocID="{B19EEEBC-1462-482F-AA69-B7FA659A610F}" presName="spaceRect" presStyleCnt="0"/>
      <dgm:spPr/>
    </dgm:pt>
    <dgm:pt modelId="{46F604EC-5834-4442-AEF7-8673AF36B0F7}" type="pres">
      <dgm:prSet presAssocID="{B19EEEBC-1462-482F-AA69-B7FA659A610F}" presName="parTx" presStyleLbl="revTx" presStyleIdx="0" presStyleCnt="4">
        <dgm:presLayoutVars>
          <dgm:chMax val="0"/>
          <dgm:chPref val="0"/>
        </dgm:presLayoutVars>
      </dgm:prSet>
      <dgm:spPr/>
    </dgm:pt>
    <dgm:pt modelId="{26BE683E-ADB9-4833-BFA8-FC02E5A69F8E}" type="pres">
      <dgm:prSet presAssocID="{E714B2E7-DD6D-4F0B-94CD-0B615440FC77}" presName="sibTrans" presStyleCnt="0"/>
      <dgm:spPr/>
    </dgm:pt>
    <dgm:pt modelId="{8A8AB63E-8232-4A8B-A60C-D6EBC97DF324}" type="pres">
      <dgm:prSet presAssocID="{B2C59572-5674-4B8B-A45F-347869702250}" presName="compNode" presStyleCnt="0"/>
      <dgm:spPr/>
    </dgm:pt>
    <dgm:pt modelId="{2A7E3510-BB72-4D7A-8484-AE461AC82723}" type="pres">
      <dgm:prSet presAssocID="{B2C59572-5674-4B8B-A45F-347869702250}" presName="bgRect" presStyleLbl="bgShp" presStyleIdx="1" presStyleCnt="4"/>
      <dgm:spPr/>
    </dgm:pt>
    <dgm:pt modelId="{17B5B948-408E-42F9-8AE7-E2139C331464}" type="pres">
      <dgm:prSet presAssocID="{B2C59572-5674-4B8B-A45F-34786970225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B5E11D88-F8FA-466A-A48B-8C9DD1AC3FB9}" type="pres">
      <dgm:prSet presAssocID="{B2C59572-5674-4B8B-A45F-347869702250}" presName="spaceRect" presStyleCnt="0"/>
      <dgm:spPr/>
    </dgm:pt>
    <dgm:pt modelId="{C5752416-7A55-4798-8E8D-5A998AAEF94F}" type="pres">
      <dgm:prSet presAssocID="{B2C59572-5674-4B8B-A45F-347869702250}" presName="parTx" presStyleLbl="revTx" presStyleIdx="1" presStyleCnt="4">
        <dgm:presLayoutVars>
          <dgm:chMax val="0"/>
          <dgm:chPref val="0"/>
        </dgm:presLayoutVars>
      </dgm:prSet>
      <dgm:spPr/>
    </dgm:pt>
    <dgm:pt modelId="{B6DA3CC9-C7B4-496F-BB1A-E39054D1C5DF}" type="pres">
      <dgm:prSet presAssocID="{5AEBFCEF-5DFB-4E15-97E0-E26BDF713046}" presName="sibTrans" presStyleCnt="0"/>
      <dgm:spPr/>
    </dgm:pt>
    <dgm:pt modelId="{C7C30C83-A023-4373-B939-BC6134E38B84}" type="pres">
      <dgm:prSet presAssocID="{DA5DD5E5-047A-4981-82C4-C9E22D35A2F3}" presName="compNode" presStyleCnt="0"/>
      <dgm:spPr/>
    </dgm:pt>
    <dgm:pt modelId="{F121A561-DB80-43ED-AA6D-E19B99E98843}" type="pres">
      <dgm:prSet presAssocID="{DA5DD5E5-047A-4981-82C4-C9E22D35A2F3}" presName="bgRect" presStyleLbl="bgShp" presStyleIdx="2" presStyleCnt="4"/>
      <dgm:spPr/>
    </dgm:pt>
    <dgm:pt modelId="{FC82E966-5513-4990-89B9-9F9D2123F076}" type="pres">
      <dgm:prSet presAssocID="{DA5DD5E5-047A-4981-82C4-C9E22D35A2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65A07AC0-60CD-4E02-8EC6-5D490A2F6BDF}" type="pres">
      <dgm:prSet presAssocID="{DA5DD5E5-047A-4981-82C4-C9E22D35A2F3}" presName="spaceRect" presStyleCnt="0"/>
      <dgm:spPr/>
    </dgm:pt>
    <dgm:pt modelId="{1D245559-CE04-4051-BBBF-97CD098A22EF}" type="pres">
      <dgm:prSet presAssocID="{DA5DD5E5-047A-4981-82C4-C9E22D35A2F3}" presName="parTx" presStyleLbl="revTx" presStyleIdx="2" presStyleCnt="4">
        <dgm:presLayoutVars>
          <dgm:chMax val="0"/>
          <dgm:chPref val="0"/>
        </dgm:presLayoutVars>
      </dgm:prSet>
      <dgm:spPr/>
    </dgm:pt>
    <dgm:pt modelId="{89BE42BB-4D58-41C1-9F41-289AC0DA2D36}" type="pres">
      <dgm:prSet presAssocID="{FEC45BEE-28F0-45D0-B533-BA8A93700D99}" presName="sibTrans" presStyleCnt="0"/>
      <dgm:spPr/>
    </dgm:pt>
    <dgm:pt modelId="{BA6C6D62-4AA9-4208-9A4F-E8EE0048A240}" type="pres">
      <dgm:prSet presAssocID="{13AA1448-1072-44B5-A677-D36165F8067C}" presName="compNode" presStyleCnt="0"/>
      <dgm:spPr/>
    </dgm:pt>
    <dgm:pt modelId="{D2A6DCAB-1774-49FF-80A5-C76BF8D38BD0}" type="pres">
      <dgm:prSet presAssocID="{13AA1448-1072-44B5-A677-D36165F8067C}" presName="bgRect" presStyleLbl="bgShp" presStyleIdx="3" presStyleCnt="4"/>
      <dgm:spPr/>
    </dgm:pt>
    <dgm:pt modelId="{AB73109F-5CFB-4306-B900-AC4E955C7BB3}" type="pres">
      <dgm:prSet presAssocID="{13AA1448-1072-44B5-A677-D36165F806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0B9835B-00D1-45B5-8A5B-66E0F53100A0}" type="pres">
      <dgm:prSet presAssocID="{13AA1448-1072-44B5-A677-D36165F8067C}" presName="spaceRect" presStyleCnt="0"/>
      <dgm:spPr/>
    </dgm:pt>
    <dgm:pt modelId="{CFAC0A7A-8E1B-4251-8E52-FE16CE8AC030}" type="pres">
      <dgm:prSet presAssocID="{13AA1448-1072-44B5-A677-D36165F8067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9606210-E737-47C7-8136-CBD8D88E7278}" type="presOf" srcId="{B2C59572-5674-4B8B-A45F-347869702250}" destId="{C5752416-7A55-4798-8E8D-5A998AAEF94F}" srcOrd="0" destOrd="0" presId="urn:microsoft.com/office/officeart/2018/2/layout/IconVerticalSolidList"/>
    <dgm:cxn modelId="{09AB5A2C-525F-4EAF-B685-2FFC29403699}" srcId="{E1F8BF24-FDA8-46AE-9DE7-7390D81D5F25}" destId="{13AA1448-1072-44B5-A677-D36165F8067C}" srcOrd="3" destOrd="0" parTransId="{2B9CA4BA-90BF-4409-829E-239CEE35237F}" sibTransId="{FE54C929-1C7B-48BA-802B-2633C8AABCC0}"/>
    <dgm:cxn modelId="{895DE232-F63C-48D5-9C8A-C3F7BB128FE0}" type="presOf" srcId="{DA5DD5E5-047A-4981-82C4-C9E22D35A2F3}" destId="{1D245559-CE04-4051-BBBF-97CD098A22EF}" srcOrd="0" destOrd="0" presId="urn:microsoft.com/office/officeart/2018/2/layout/IconVerticalSolidList"/>
    <dgm:cxn modelId="{2B662C3D-0115-448D-A491-9C31F7544A8A}" type="presOf" srcId="{13AA1448-1072-44B5-A677-D36165F8067C}" destId="{CFAC0A7A-8E1B-4251-8E52-FE16CE8AC030}" srcOrd="0" destOrd="0" presId="urn:microsoft.com/office/officeart/2018/2/layout/IconVerticalSolidList"/>
    <dgm:cxn modelId="{70A3A65E-BB95-492A-9D66-A31F07DA7713}" type="presOf" srcId="{E1F8BF24-FDA8-46AE-9DE7-7390D81D5F25}" destId="{8787C213-7C5B-41EF-B5B1-BAFC241190AB}" srcOrd="0" destOrd="0" presId="urn:microsoft.com/office/officeart/2018/2/layout/IconVerticalSolidList"/>
    <dgm:cxn modelId="{338E3A41-E58E-4569-9761-4675437BE5C5}" srcId="{E1F8BF24-FDA8-46AE-9DE7-7390D81D5F25}" destId="{B19EEEBC-1462-482F-AA69-B7FA659A610F}" srcOrd="0" destOrd="0" parTransId="{F01CD0E0-1386-4D82-BF0B-4B44B88A7E29}" sibTransId="{E714B2E7-DD6D-4F0B-94CD-0B615440FC77}"/>
    <dgm:cxn modelId="{67984243-6ED4-4198-9464-9BD9B6918B02}" type="presOf" srcId="{B19EEEBC-1462-482F-AA69-B7FA659A610F}" destId="{46F604EC-5834-4442-AEF7-8673AF36B0F7}" srcOrd="0" destOrd="0" presId="urn:microsoft.com/office/officeart/2018/2/layout/IconVerticalSolidList"/>
    <dgm:cxn modelId="{A07EF5C5-657D-4FF0-B5EC-C8D72A533AC7}" srcId="{E1F8BF24-FDA8-46AE-9DE7-7390D81D5F25}" destId="{B2C59572-5674-4B8B-A45F-347869702250}" srcOrd="1" destOrd="0" parTransId="{6A1AA0CC-AA1E-40CE-BA65-1D2FC568F926}" sibTransId="{5AEBFCEF-5DFB-4E15-97E0-E26BDF713046}"/>
    <dgm:cxn modelId="{37186AFC-5E57-4632-8E3E-BAD0E3EE0711}" srcId="{E1F8BF24-FDA8-46AE-9DE7-7390D81D5F25}" destId="{DA5DD5E5-047A-4981-82C4-C9E22D35A2F3}" srcOrd="2" destOrd="0" parTransId="{57889C0D-69AA-4E05-A531-F8DB5068B4EC}" sibTransId="{FEC45BEE-28F0-45D0-B533-BA8A93700D99}"/>
    <dgm:cxn modelId="{5021CDEF-4433-4C86-8E5E-AB580645128B}" type="presParOf" srcId="{8787C213-7C5B-41EF-B5B1-BAFC241190AB}" destId="{117FF19B-09DE-4A95-A1D7-1E653B8C0106}" srcOrd="0" destOrd="0" presId="urn:microsoft.com/office/officeart/2018/2/layout/IconVerticalSolidList"/>
    <dgm:cxn modelId="{7D94B08A-4DCC-46AE-A3F8-9519B8163D60}" type="presParOf" srcId="{117FF19B-09DE-4A95-A1D7-1E653B8C0106}" destId="{50FD0228-027E-4F38-B216-54F33B9AD84C}" srcOrd="0" destOrd="0" presId="urn:microsoft.com/office/officeart/2018/2/layout/IconVerticalSolidList"/>
    <dgm:cxn modelId="{027BB584-92E7-4D79-9FEA-3D6459C894B9}" type="presParOf" srcId="{117FF19B-09DE-4A95-A1D7-1E653B8C0106}" destId="{C9507E1B-363C-4F8B-A6E5-DAB71A977F2B}" srcOrd="1" destOrd="0" presId="urn:microsoft.com/office/officeart/2018/2/layout/IconVerticalSolidList"/>
    <dgm:cxn modelId="{DFF7D36D-0B79-4BA9-B38F-13F214E872C3}" type="presParOf" srcId="{117FF19B-09DE-4A95-A1D7-1E653B8C0106}" destId="{3995D317-E348-4570-9CFE-33D33CFC6280}" srcOrd="2" destOrd="0" presId="urn:microsoft.com/office/officeart/2018/2/layout/IconVerticalSolidList"/>
    <dgm:cxn modelId="{B756B9B5-5DBA-47E0-B54D-E238260FD429}" type="presParOf" srcId="{117FF19B-09DE-4A95-A1D7-1E653B8C0106}" destId="{46F604EC-5834-4442-AEF7-8673AF36B0F7}" srcOrd="3" destOrd="0" presId="urn:microsoft.com/office/officeart/2018/2/layout/IconVerticalSolidList"/>
    <dgm:cxn modelId="{62CC1289-F4EA-4493-BF6B-C590855E301C}" type="presParOf" srcId="{8787C213-7C5B-41EF-B5B1-BAFC241190AB}" destId="{26BE683E-ADB9-4833-BFA8-FC02E5A69F8E}" srcOrd="1" destOrd="0" presId="urn:microsoft.com/office/officeart/2018/2/layout/IconVerticalSolidList"/>
    <dgm:cxn modelId="{025C32F7-DC0A-4142-B4B5-9FCB43CBC886}" type="presParOf" srcId="{8787C213-7C5B-41EF-B5B1-BAFC241190AB}" destId="{8A8AB63E-8232-4A8B-A60C-D6EBC97DF324}" srcOrd="2" destOrd="0" presId="urn:microsoft.com/office/officeart/2018/2/layout/IconVerticalSolidList"/>
    <dgm:cxn modelId="{00A8A66D-D01D-49C7-AD9C-5ADEB5F9815C}" type="presParOf" srcId="{8A8AB63E-8232-4A8B-A60C-D6EBC97DF324}" destId="{2A7E3510-BB72-4D7A-8484-AE461AC82723}" srcOrd="0" destOrd="0" presId="urn:microsoft.com/office/officeart/2018/2/layout/IconVerticalSolidList"/>
    <dgm:cxn modelId="{27C464F7-4896-472A-B9E9-BE096B1DED25}" type="presParOf" srcId="{8A8AB63E-8232-4A8B-A60C-D6EBC97DF324}" destId="{17B5B948-408E-42F9-8AE7-E2139C331464}" srcOrd="1" destOrd="0" presId="urn:microsoft.com/office/officeart/2018/2/layout/IconVerticalSolidList"/>
    <dgm:cxn modelId="{FABF4236-A2AA-4C4D-9F58-5105A257DAB2}" type="presParOf" srcId="{8A8AB63E-8232-4A8B-A60C-D6EBC97DF324}" destId="{B5E11D88-F8FA-466A-A48B-8C9DD1AC3FB9}" srcOrd="2" destOrd="0" presId="urn:microsoft.com/office/officeart/2018/2/layout/IconVerticalSolidList"/>
    <dgm:cxn modelId="{9FDA4166-849F-4816-ABFF-684F3883D194}" type="presParOf" srcId="{8A8AB63E-8232-4A8B-A60C-D6EBC97DF324}" destId="{C5752416-7A55-4798-8E8D-5A998AAEF94F}" srcOrd="3" destOrd="0" presId="urn:microsoft.com/office/officeart/2018/2/layout/IconVerticalSolidList"/>
    <dgm:cxn modelId="{C3A93F3C-E104-446E-814D-DAF34DB46DB2}" type="presParOf" srcId="{8787C213-7C5B-41EF-B5B1-BAFC241190AB}" destId="{B6DA3CC9-C7B4-496F-BB1A-E39054D1C5DF}" srcOrd="3" destOrd="0" presId="urn:microsoft.com/office/officeart/2018/2/layout/IconVerticalSolidList"/>
    <dgm:cxn modelId="{71DD97BA-177E-4072-89EC-22F4FF025028}" type="presParOf" srcId="{8787C213-7C5B-41EF-B5B1-BAFC241190AB}" destId="{C7C30C83-A023-4373-B939-BC6134E38B84}" srcOrd="4" destOrd="0" presId="urn:microsoft.com/office/officeart/2018/2/layout/IconVerticalSolidList"/>
    <dgm:cxn modelId="{CE50AAAF-F9D9-41A1-BE21-7314EA4ABEF2}" type="presParOf" srcId="{C7C30C83-A023-4373-B939-BC6134E38B84}" destId="{F121A561-DB80-43ED-AA6D-E19B99E98843}" srcOrd="0" destOrd="0" presId="urn:microsoft.com/office/officeart/2018/2/layout/IconVerticalSolidList"/>
    <dgm:cxn modelId="{D9499F4A-4967-4B77-A71F-CF5637251B75}" type="presParOf" srcId="{C7C30C83-A023-4373-B939-BC6134E38B84}" destId="{FC82E966-5513-4990-89B9-9F9D2123F076}" srcOrd="1" destOrd="0" presId="urn:microsoft.com/office/officeart/2018/2/layout/IconVerticalSolidList"/>
    <dgm:cxn modelId="{3277B793-2D22-4859-9A92-9CB3455DBBD9}" type="presParOf" srcId="{C7C30C83-A023-4373-B939-BC6134E38B84}" destId="{65A07AC0-60CD-4E02-8EC6-5D490A2F6BDF}" srcOrd="2" destOrd="0" presId="urn:microsoft.com/office/officeart/2018/2/layout/IconVerticalSolidList"/>
    <dgm:cxn modelId="{608F29EF-E060-43EB-87F4-9192B223183A}" type="presParOf" srcId="{C7C30C83-A023-4373-B939-BC6134E38B84}" destId="{1D245559-CE04-4051-BBBF-97CD098A22EF}" srcOrd="3" destOrd="0" presId="urn:microsoft.com/office/officeart/2018/2/layout/IconVerticalSolidList"/>
    <dgm:cxn modelId="{B933D235-E5EB-4D19-AE73-0BA2E4DE3157}" type="presParOf" srcId="{8787C213-7C5B-41EF-B5B1-BAFC241190AB}" destId="{89BE42BB-4D58-41C1-9F41-289AC0DA2D36}" srcOrd="5" destOrd="0" presId="urn:microsoft.com/office/officeart/2018/2/layout/IconVerticalSolidList"/>
    <dgm:cxn modelId="{0324D301-7CAB-4330-95F1-0AC99C01A397}" type="presParOf" srcId="{8787C213-7C5B-41EF-B5B1-BAFC241190AB}" destId="{BA6C6D62-4AA9-4208-9A4F-E8EE0048A240}" srcOrd="6" destOrd="0" presId="urn:microsoft.com/office/officeart/2018/2/layout/IconVerticalSolidList"/>
    <dgm:cxn modelId="{66E7A4D9-79A1-4EFD-83AB-812A1B4BA858}" type="presParOf" srcId="{BA6C6D62-4AA9-4208-9A4F-E8EE0048A240}" destId="{D2A6DCAB-1774-49FF-80A5-C76BF8D38BD0}" srcOrd="0" destOrd="0" presId="urn:microsoft.com/office/officeart/2018/2/layout/IconVerticalSolidList"/>
    <dgm:cxn modelId="{C65BCFE5-8F87-4722-B4A0-FFA0EB1BB81E}" type="presParOf" srcId="{BA6C6D62-4AA9-4208-9A4F-E8EE0048A240}" destId="{AB73109F-5CFB-4306-B900-AC4E955C7BB3}" srcOrd="1" destOrd="0" presId="urn:microsoft.com/office/officeart/2018/2/layout/IconVerticalSolidList"/>
    <dgm:cxn modelId="{42B18AD3-C505-4B4E-B1BF-500D5EDCEA07}" type="presParOf" srcId="{BA6C6D62-4AA9-4208-9A4F-E8EE0048A240}" destId="{70B9835B-00D1-45B5-8A5B-66E0F53100A0}" srcOrd="2" destOrd="0" presId="urn:microsoft.com/office/officeart/2018/2/layout/IconVerticalSolidList"/>
    <dgm:cxn modelId="{17A17D3C-F663-42FB-840C-34F1D0A20B7C}" type="presParOf" srcId="{BA6C6D62-4AA9-4208-9A4F-E8EE0048A240}" destId="{CFAC0A7A-8E1B-4251-8E52-FE16CE8AC0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46C932-A807-4B10-BDA0-E3083912227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AE32CB9-217C-400D-BB71-DC3B7257597E}">
      <dgm:prSet/>
      <dgm:spPr/>
      <dgm:t>
        <a:bodyPr/>
        <a:lstStyle/>
        <a:p>
          <a:r>
            <a:rPr lang="tr-TR"/>
            <a:t>Think twice code once (İki defa düşün bir defa kodla)</a:t>
          </a:r>
          <a:endParaRPr lang="en-US"/>
        </a:p>
      </dgm:t>
    </dgm:pt>
    <dgm:pt modelId="{BE2CFDFF-CEEA-40A7-A5BA-C7A6FF22F3A5}" type="parTrans" cxnId="{5F62D07F-290C-45A5-92E7-D427F885A178}">
      <dgm:prSet/>
      <dgm:spPr/>
      <dgm:t>
        <a:bodyPr/>
        <a:lstStyle/>
        <a:p>
          <a:endParaRPr lang="en-US"/>
        </a:p>
      </dgm:t>
    </dgm:pt>
    <dgm:pt modelId="{662147A5-79D7-40EC-8F41-DADD546E6C0A}" type="sibTrans" cxnId="{5F62D07F-290C-45A5-92E7-D427F885A178}">
      <dgm:prSet/>
      <dgm:spPr/>
      <dgm:t>
        <a:bodyPr/>
        <a:lstStyle/>
        <a:p>
          <a:endParaRPr lang="en-US"/>
        </a:p>
      </dgm:t>
    </dgm:pt>
    <dgm:pt modelId="{5E970A64-F631-44D1-88B3-E41390D67775}">
      <dgm:prSet/>
      <dgm:spPr/>
      <dgm:t>
        <a:bodyPr/>
        <a:lstStyle/>
        <a:p>
          <a:r>
            <a:rPr lang="tr-TR"/>
            <a:t>Reusable code (Yeniden kullanılabilir kod)</a:t>
          </a:r>
          <a:endParaRPr lang="en-US"/>
        </a:p>
      </dgm:t>
    </dgm:pt>
    <dgm:pt modelId="{8C0F7870-DA86-40FB-AEB9-0BEEEAAC8037}" type="parTrans" cxnId="{5E071EC0-2550-4FB1-88A7-FDCB1D030954}">
      <dgm:prSet/>
      <dgm:spPr/>
      <dgm:t>
        <a:bodyPr/>
        <a:lstStyle/>
        <a:p>
          <a:endParaRPr lang="en-US"/>
        </a:p>
      </dgm:t>
    </dgm:pt>
    <dgm:pt modelId="{C671F23C-2B5B-4654-9B9A-EBAE07939B55}" type="sibTrans" cxnId="{5E071EC0-2550-4FB1-88A7-FDCB1D030954}">
      <dgm:prSet/>
      <dgm:spPr/>
      <dgm:t>
        <a:bodyPr/>
        <a:lstStyle/>
        <a:p>
          <a:endParaRPr lang="en-US"/>
        </a:p>
      </dgm:t>
    </dgm:pt>
    <dgm:pt modelId="{988882AC-7D9D-4223-909F-7D57E5E8B483}">
      <dgm:prSet/>
      <dgm:spPr/>
      <dgm:t>
        <a:bodyPr/>
        <a:lstStyle/>
        <a:p>
          <a:r>
            <a:rPr lang="tr-TR"/>
            <a:t>Fields:</a:t>
          </a:r>
          <a:endParaRPr lang="en-US"/>
        </a:p>
      </dgm:t>
    </dgm:pt>
    <dgm:pt modelId="{684A764F-1FE8-43F7-9572-1AD206B91201}" type="parTrans" cxnId="{4AE2961F-7C7F-4F8F-9571-BD162D293013}">
      <dgm:prSet/>
      <dgm:spPr/>
      <dgm:t>
        <a:bodyPr/>
        <a:lstStyle/>
        <a:p>
          <a:endParaRPr lang="en-US"/>
        </a:p>
      </dgm:t>
    </dgm:pt>
    <dgm:pt modelId="{97FFBEA3-BD77-42B0-AEA0-BA4A0F3D1893}" type="sibTrans" cxnId="{4AE2961F-7C7F-4F8F-9571-BD162D293013}">
      <dgm:prSet/>
      <dgm:spPr/>
      <dgm:t>
        <a:bodyPr/>
        <a:lstStyle/>
        <a:p>
          <a:endParaRPr lang="en-US"/>
        </a:p>
      </dgm:t>
    </dgm:pt>
    <dgm:pt modelId="{984F1802-06F8-4AC2-BF52-9918A1ECA6D7}">
      <dgm:prSet/>
      <dgm:spPr/>
      <dgm:t>
        <a:bodyPr/>
        <a:lstStyle/>
        <a:p>
          <a:r>
            <a:rPr lang="tr-TR"/>
            <a:t>toplamSure</a:t>
          </a:r>
          <a:endParaRPr lang="en-US"/>
        </a:p>
      </dgm:t>
    </dgm:pt>
    <dgm:pt modelId="{20E0343A-A7FA-4667-8DC5-35149A09033E}" type="parTrans" cxnId="{28165965-05AA-4F1D-AFF5-29BC72DB1A37}">
      <dgm:prSet/>
      <dgm:spPr/>
      <dgm:t>
        <a:bodyPr/>
        <a:lstStyle/>
        <a:p>
          <a:endParaRPr lang="en-US"/>
        </a:p>
      </dgm:t>
    </dgm:pt>
    <dgm:pt modelId="{149CAEF7-0BD5-4B17-87CD-ECAEE94614C5}" type="sibTrans" cxnId="{28165965-05AA-4F1D-AFF5-29BC72DB1A37}">
      <dgm:prSet/>
      <dgm:spPr/>
      <dgm:t>
        <a:bodyPr/>
        <a:lstStyle/>
        <a:p>
          <a:endParaRPr lang="en-US"/>
        </a:p>
      </dgm:t>
    </dgm:pt>
    <dgm:pt modelId="{119B07F9-9FC8-48E9-8C33-1E49832415A8}">
      <dgm:prSet/>
      <dgm:spPr/>
      <dgm:t>
        <a:bodyPr/>
        <a:lstStyle/>
        <a:p>
          <a:r>
            <a:rPr lang="tr-TR"/>
            <a:t>gecenSure</a:t>
          </a:r>
          <a:endParaRPr lang="en-US"/>
        </a:p>
      </dgm:t>
    </dgm:pt>
    <dgm:pt modelId="{F9E35189-9E6A-46B9-BA40-49DC03CC3A16}" type="parTrans" cxnId="{718E59C7-0B07-4440-916C-F16F29FD183A}">
      <dgm:prSet/>
      <dgm:spPr/>
      <dgm:t>
        <a:bodyPr/>
        <a:lstStyle/>
        <a:p>
          <a:endParaRPr lang="en-US"/>
        </a:p>
      </dgm:t>
    </dgm:pt>
    <dgm:pt modelId="{67A27FCA-1E60-47F3-8D44-2826C8A8F94B}" type="sibTrans" cxnId="{718E59C7-0B07-4440-916C-F16F29FD183A}">
      <dgm:prSet/>
      <dgm:spPr/>
      <dgm:t>
        <a:bodyPr/>
        <a:lstStyle/>
        <a:p>
          <a:endParaRPr lang="en-US"/>
        </a:p>
      </dgm:t>
    </dgm:pt>
    <dgm:pt modelId="{E2D4B571-72CE-4120-B322-258BE9357B91}">
      <dgm:prSet/>
      <dgm:spPr/>
      <dgm:t>
        <a:bodyPr/>
        <a:lstStyle/>
        <a:p>
          <a:r>
            <a:rPr lang="tr-TR"/>
            <a:t>calismaDurumu </a:t>
          </a:r>
          <a:r>
            <a:rPr lang="tr-TR">
              <a:sym typeface="Wingdings" panose="05000000000000000000" pitchFamily="2" charset="2"/>
            </a:rPr>
            <a:t></a:t>
          </a:r>
          <a:r>
            <a:rPr lang="tr-TR"/>
            <a:t> true, false</a:t>
          </a:r>
          <a:endParaRPr lang="en-US"/>
        </a:p>
      </dgm:t>
    </dgm:pt>
    <dgm:pt modelId="{9B482192-95F7-47EC-9E1B-C10F75C6A78D}" type="parTrans" cxnId="{3DCB1333-EAC7-477B-A59B-F67F6025AC7D}">
      <dgm:prSet/>
      <dgm:spPr/>
      <dgm:t>
        <a:bodyPr/>
        <a:lstStyle/>
        <a:p>
          <a:endParaRPr lang="en-US"/>
        </a:p>
      </dgm:t>
    </dgm:pt>
    <dgm:pt modelId="{61DE8D38-2136-4EA9-8718-FC4283B2E907}" type="sibTrans" cxnId="{3DCB1333-EAC7-477B-A59B-F67F6025AC7D}">
      <dgm:prSet/>
      <dgm:spPr/>
      <dgm:t>
        <a:bodyPr/>
        <a:lstStyle/>
        <a:p>
          <a:endParaRPr lang="en-US"/>
        </a:p>
      </dgm:t>
    </dgm:pt>
    <dgm:pt modelId="{343184C6-91D8-4CE6-9C42-3A8936AB65B9}">
      <dgm:prSet/>
      <dgm:spPr/>
      <dgm:t>
        <a:bodyPr/>
        <a:lstStyle/>
        <a:p>
          <a:r>
            <a:rPr lang="tr-TR"/>
            <a:t>baslamaDurum </a:t>
          </a:r>
          <a:r>
            <a:rPr lang="tr-TR">
              <a:sym typeface="Wingdings" panose="05000000000000000000" pitchFamily="2" charset="2"/>
            </a:rPr>
            <a:t></a:t>
          </a:r>
          <a:r>
            <a:rPr lang="tr-TR"/>
            <a:t> true, false</a:t>
          </a:r>
          <a:endParaRPr lang="en-US"/>
        </a:p>
      </dgm:t>
    </dgm:pt>
    <dgm:pt modelId="{E3E482A6-B206-479F-A85B-CF0CF43493FA}" type="parTrans" cxnId="{804CCB60-1DC1-4477-8A0A-B568D3B1138A}">
      <dgm:prSet/>
      <dgm:spPr/>
      <dgm:t>
        <a:bodyPr/>
        <a:lstStyle/>
        <a:p>
          <a:endParaRPr lang="en-US"/>
        </a:p>
      </dgm:t>
    </dgm:pt>
    <dgm:pt modelId="{F9B57434-7DA3-4A8F-8421-AA7B836F6D31}" type="sibTrans" cxnId="{804CCB60-1DC1-4477-8A0A-B568D3B1138A}">
      <dgm:prSet/>
      <dgm:spPr/>
      <dgm:t>
        <a:bodyPr/>
        <a:lstStyle/>
        <a:p>
          <a:endParaRPr lang="en-US"/>
        </a:p>
      </dgm:t>
    </dgm:pt>
    <dgm:pt modelId="{FA11A85E-6B33-4DF5-AAD4-C04E705759AC}">
      <dgm:prSet/>
      <dgm:spPr/>
      <dgm:t>
        <a:bodyPr/>
        <a:lstStyle/>
        <a:p>
          <a:r>
            <a:rPr lang="tr-TR"/>
            <a:t>Methods:</a:t>
          </a:r>
          <a:endParaRPr lang="en-US"/>
        </a:p>
      </dgm:t>
    </dgm:pt>
    <dgm:pt modelId="{36AB6808-B019-43FE-8959-A514A6BE4ED0}" type="parTrans" cxnId="{A8C0AF0D-6493-4C8C-867B-0BBDDBA52444}">
      <dgm:prSet/>
      <dgm:spPr/>
      <dgm:t>
        <a:bodyPr/>
        <a:lstStyle/>
        <a:p>
          <a:endParaRPr lang="en-US"/>
        </a:p>
      </dgm:t>
    </dgm:pt>
    <dgm:pt modelId="{4D87EBDA-90D8-44AB-8E7A-DB99D45D05D4}" type="sibTrans" cxnId="{A8C0AF0D-6493-4C8C-867B-0BBDDBA52444}">
      <dgm:prSet/>
      <dgm:spPr/>
      <dgm:t>
        <a:bodyPr/>
        <a:lstStyle/>
        <a:p>
          <a:endParaRPr lang="en-US"/>
        </a:p>
      </dgm:t>
    </dgm:pt>
    <dgm:pt modelId="{791FA9FF-065A-45C3-B3DF-337DF1D12AF8}">
      <dgm:prSet/>
      <dgm:spPr/>
      <dgm:t>
        <a:bodyPr/>
        <a:lstStyle/>
        <a:p>
          <a:r>
            <a:rPr lang="tr-TR"/>
            <a:t>Calistir()</a:t>
          </a:r>
          <a:endParaRPr lang="en-US"/>
        </a:p>
      </dgm:t>
    </dgm:pt>
    <dgm:pt modelId="{9B9E5D2D-1B81-4D98-8463-5DF69A73177B}" type="parTrans" cxnId="{ADE130DF-DF4A-4886-ADAC-8C054D6EE5F4}">
      <dgm:prSet/>
      <dgm:spPr/>
      <dgm:t>
        <a:bodyPr/>
        <a:lstStyle/>
        <a:p>
          <a:endParaRPr lang="en-US"/>
        </a:p>
      </dgm:t>
    </dgm:pt>
    <dgm:pt modelId="{38C67A0F-3569-4E78-8C7C-21BADF51C471}" type="sibTrans" cxnId="{ADE130DF-DF4A-4886-ADAC-8C054D6EE5F4}">
      <dgm:prSet/>
      <dgm:spPr/>
      <dgm:t>
        <a:bodyPr/>
        <a:lstStyle/>
        <a:p>
          <a:endParaRPr lang="en-US"/>
        </a:p>
      </dgm:t>
    </dgm:pt>
    <dgm:pt modelId="{7FEB7A3F-9B26-49A3-8379-CDBEBBC50808}" type="pres">
      <dgm:prSet presAssocID="{FD46C932-A807-4B10-BDA0-E3083912227B}" presName="linear" presStyleCnt="0">
        <dgm:presLayoutVars>
          <dgm:animLvl val="lvl"/>
          <dgm:resizeHandles val="exact"/>
        </dgm:presLayoutVars>
      </dgm:prSet>
      <dgm:spPr/>
    </dgm:pt>
    <dgm:pt modelId="{5D31F19D-A517-429B-BB4E-E0AC5BC829DB}" type="pres">
      <dgm:prSet presAssocID="{0AE32CB9-217C-400D-BB71-DC3B7257597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B92BDBD-6A6F-41CC-8693-3713FEDB0B3B}" type="pres">
      <dgm:prSet presAssocID="{662147A5-79D7-40EC-8F41-DADD546E6C0A}" presName="spacer" presStyleCnt="0"/>
      <dgm:spPr/>
    </dgm:pt>
    <dgm:pt modelId="{0B1689CD-0DD2-4576-A4FB-D8D0C2E06243}" type="pres">
      <dgm:prSet presAssocID="{5E970A64-F631-44D1-88B3-E41390D6777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25F07A-8E51-4982-AE7F-C9E08371A6B7}" type="pres">
      <dgm:prSet presAssocID="{C671F23C-2B5B-4654-9B9A-EBAE07939B55}" presName="spacer" presStyleCnt="0"/>
      <dgm:spPr/>
    </dgm:pt>
    <dgm:pt modelId="{FA1BEECF-B376-43C1-804A-1F67FF0B6B5C}" type="pres">
      <dgm:prSet presAssocID="{988882AC-7D9D-4223-909F-7D57E5E8B48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7916F82-4ECB-4C6B-8359-1815048C1DB7}" type="pres">
      <dgm:prSet presAssocID="{988882AC-7D9D-4223-909F-7D57E5E8B483}" presName="childText" presStyleLbl="revTx" presStyleIdx="0" presStyleCnt="2">
        <dgm:presLayoutVars>
          <dgm:bulletEnabled val="1"/>
        </dgm:presLayoutVars>
      </dgm:prSet>
      <dgm:spPr/>
    </dgm:pt>
    <dgm:pt modelId="{C4D93B0C-7521-468A-849E-367661BB3141}" type="pres">
      <dgm:prSet presAssocID="{FA11A85E-6B33-4DF5-AAD4-C04E705759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6C385A3-EF76-4EA0-86ED-5050C9BFA4CB}" type="pres">
      <dgm:prSet presAssocID="{FA11A85E-6B33-4DF5-AAD4-C04E705759A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C0AF0D-6493-4C8C-867B-0BBDDBA52444}" srcId="{FD46C932-A807-4B10-BDA0-E3083912227B}" destId="{FA11A85E-6B33-4DF5-AAD4-C04E705759AC}" srcOrd="3" destOrd="0" parTransId="{36AB6808-B019-43FE-8959-A514A6BE4ED0}" sibTransId="{4D87EBDA-90D8-44AB-8E7A-DB99D45D05D4}"/>
    <dgm:cxn modelId="{68DD7C1A-120A-41B5-9F5E-6FF5FF9A3186}" type="presOf" srcId="{984F1802-06F8-4AC2-BF52-9918A1ECA6D7}" destId="{E7916F82-4ECB-4C6B-8359-1815048C1DB7}" srcOrd="0" destOrd="0" presId="urn:microsoft.com/office/officeart/2005/8/layout/vList2"/>
    <dgm:cxn modelId="{4AE2961F-7C7F-4F8F-9571-BD162D293013}" srcId="{FD46C932-A807-4B10-BDA0-E3083912227B}" destId="{988882AC-7D9D-4223-909F-7D57E5E8B483}" srcOrd="2" destOrd="0" parTransId="{684A764F-1FE8-43F7-9572-1AD206B91201}" sibTransId="{97FFBEA3-BD77-42B0-AEA0-BA4A0F3D1893}"/>
    <dgm:cxn modelId="{3DCB1333-EAC7-477B-A59B-F67F6025AC7D}" srcId="{988882AC-7D9D-4223-909F-7D57E5E8B483}" destId="{E2D4B571-72CE-4120-B322-258BE9357B91}" srcOrd="2" destOrd="0" parTransId="{9B482192-95F7-47EC-9E1B-C10F75C6A78D}" sibTransId="{61DE8D38-2136-4EA9-8718-FC4283B2E907}"/>
    <dgm:cxn modelId="{68AF8733-4862-469F-9C6A-301CC30E1C19}" type="presOf" srcId="{343184C6-91D8-4CE6-9C42-3A8936AB65B9}" destId="{E7916F82-4ECB-4C6B-8359-1815048C1DB7}" srcOrd="0" destOrd="3" presId="urn:microsoft.com/office/officeart/2005/8/layout/vList2"/>
    <dgm:cxn modelId="{1A606A39-7738-465C-A0A4-45E10A91BF4A}" type="presOf" srcId="{988882AC-7D9D-4223-909F-7D57E5E8B483}" destId="{FA1BEECF-B376-43C1-804A-1F67FF0B6B5C}" srcOrd="0" destOrd="0" presId="urn:microsoft.com/office/officeart/2005/8/layout/vList2"/>
    <dgm:cxn modelId="{804CCB60-1DC1-4477-8A0A-B568D3B1138A}" srcId="{988882AC-7D9D-4223-909F-7D57E5E8B483}" destId="{343184C6-91D8-4CE6-9C42-3A8936AB65B9}" srcOrd="3" destOrd="0" parTransId="{E3E482A6-B206-479F-A85B-CF0CF43493FA}" sibTransId="{F9B57434-7DA3-4A8F-8421-AA7B836F6D31}"/>
    <dgm:cxn modelId="{6C9C4643-2353-4C08-907A-AA04AC543630}" type="presOf" srcId="{791FA9FF-065A-45C3-B3DF-337DF1D12AF8}" destId="{76C385A3-EF76-4EA0-86ED-5050C9BFA4CB}" srcOrd="0" destOrd="0" presId="urn:microsoft.com/office/officeart/2005/8/layout/vList2"/>
    <dgm:cxn modelId="{28165965-05AA-4F1D-AFF5-29BC72DB1A37}" srcId="{988882AC-7D9D-4223-909F-7D57E5E8B483}" destId="{984F1802-06F8-4AC2-BF52-9918A1ECA6D7}" srcOrd="0" destOrd="0" parTransId="{20E0343A-A7FA-4667-8DC5-35149A09033E}" sibTransId="{149CAEF7-0BD5-4B17-87CD-ECAEE94614C5}"/>
    <dgm:cxn modelId="{AD47D669-B0AA-4A8E-8FB7-17BA6CD2EF0E}" type="presOf" srcId="{E2D4B571-72CE-4120-B322-258BE9357B91}" destId="{E7916F82-4ECB-4C6B-8359-1815048C1DB7}" srcOrd="0" destOrd="2" presId="urn:microsoft.com/office/officeart/2005/8/layout/vList2"/>
    <dgm:cxn modelId="{7A328078-710D-4130-AE43-2FA667446E2C}" type="presOf" srcId="{119B07F9-9FC8-48E9-8C33-1E49832415A8}" destId="{E7916F82-4ECB-4C6B-8359-1815048C1DB7}" srcOrd="0" destOrd="1" presId="urn:microsoft.com/office/officeart/2005/8/layout/vList2"/>
    <dgm:cxn modelId="{5F62D07F-290C-45A5-92E7-D427F885A178}" srcId="{FD46C932-A807-4B10-BDA0-E3083912227B}" destId="{0AE32CB9-217C-400D-BB71-DC3B7257597E}" srcOrd="0" destOrd="0" parTransId="{BE2CFDFF-CEEA-40A7-A5BA-C7A6FF22F3A5}" sibTransId="{662147A5-79D7-40EC-8F41-DADD546E6C0A}"/>
    <dgm:cxn modelId="{2D69959F-EDEE-4440-A63D-6A853591B793}" type="presOf" srcId="{FD46C932-A807-4B10-BDA0-E3083912227B}" destId="{7FEB7A3F-9B26-49A3-8379-CDBEBBC50808}" srcOrd="0" destOrd="0" presId="urn:microsoft.com/office/officeart/2005/8/layout/vList2"/>
    <dgm:cxn modelId="{AE97EBA8-B83B-4FAD-BDB5-537107763F26}" type="presOf" srcId="{5E970A64-F631-44D1-88B3-E41390D67775}" destId="{0B1689CD-0DD2-4576-A4FB-D8D0C2E06243}" srcOrd="0" destOrd="0" presId="urn:microsoft.com/office/officeart/2005/8/layout/vList2"/>
    <dgm:cxn modelId="{5E071EC0-2550-4FB1-88A7-FDCB1D030954}" srcId="{FD46C932-A807-4B10-BDA0-E3083912227B}" destId="{5E970A64-F631-44D1-88B3-E41390D67775}" srcOrd="1" destOrd="0" parTransId="{8C0F7870-DA86-40FB-AEB9-0BEEEAAC8037}" sibTransId="{C671F23C-2B5B-4654-9B9A-EBAE07939B55}"/>
    <dgm:cxn modelId="{E76F78C1-DF8B-494F-A2FA-D104572124BE}" type="presOf" srcId="{FA11A85E-6B33-4DF5-AAD4-C04E705759AC}" destId="{C4D93B0C-7521-468A-849E-367661BB3141}" srcOrd="0" destOrd="0" presId="urn:microsoft.com/office/officeart/2005/8/layout/vList2"/>
    <dgm:cxn modelId="{718E59C7-0B07-4440-916C-F16F29FD183A}" srcId="{988882AC-7D9D-4223-909F-7D57E5E8B483}" destId="{119B07F9-9FC8-48E9-8C33-1E49832415A8}" srcOrd="1" destOrd="0" parTransId="{F9E35189-9E6A-46B9-BA40-49DC03CC3A16}" sibTransId="{67A27FCA-1E60-47F3-8D44-2826C8A8F94B}"/>
    <dgm:cxn modelId="{ADE130DF-DF4A-4886-ADAC-8C054D6EE5F4}" srcId="{FA11A85E-6B33-4DF5-AAD4-C04E705759AC}" destId="{791FA9FF-065A-45C3-B3DF-337DF1D12AF8}" srcOrd="0" destOrd="0" parTransId="{9B9E5D2D-1B81-4D98-8463-5DF69A73177B}" sibTransId="{38C67A0F-3569-4E78-8C7C-21BADF51C471}"/>
    <dgm:cxn modelId="{39F60BFF-C362-4771-ADA1-4BC97517A434}" type="presOf" srcId="{0AE32CB9-217C-400D-BB71-DC3B7257597E}" destId="{5D31F19D-A517-429B-BB4E-E0AC5BC829DB}" srcOrd="0" destOrd="0" presId="urn:microsoft.com/office/officeart/2005/8/layout/vList2"/>
    <dgm:cxn modelId="{477D92D0-5394-4F64-8AB6-441B22DAF529}" type="presParOf" srcId="{7FEB7A3F-9B26-49A3-8379-CDBEBBC50808}" destId="{5D31F19D-A517-429B-BB4E-E0AC5BC829DB}" srcOrd="0" destOrd="0" presId="urn:microsoft.com/office/officeart/2005/8/layout/vList2"/>
    <dgm:cxn modelId="{596E5968-3755-4791-8B69-0D3F280A6190}" type="presParOf" srcId="{7FEB7A3F-9B26-49A3-8379-CDBEBBC50808}" destId="{DB92BDBD-6A6F-41CC-8693-3713FEDB0B3B}" srcOrd="1" destOrd="0" presId="urn:microsoft.com/office/officeart/2005/8/layout/vList2"/>
    <dgm:cxn modelId="{1D578073-4BCB-41EC-898F-F0A978A3C85E}" type="presParOf" srcId="{7FEB7A3F-9B26-49A3-8379-CDBEBBC50808}" destId="{0B1689CD-0DD2-4576-A4FB-D8D0C2E06243}" srcOrd="2" destOrd="0" presId="urn:microsoft.com/office/officeart/2005/8/layout/vList2"/>
    <dgm:cxn modelId="{01FEC43B-E403-4E15-8618-61510107CA50}" type="presParOf" srcId="{7FEB7A3F-9B26-49A3-8379-CDBEBBC50808}" destId="{0025F07A-8E51-4982-AE7F-C9E08371A6B7}" srcOrd="3" destOrd="0" presId="urn:microsoft.com/office/officeart/2005/8/layout/vList2"/>
    <dgm:cxn modelId="{80614EDC-B9DC-43F3-B81B-C14BC30E5907}" type="presParOf" srcId="{7FEB7A3F-9B26-49A3-8379-CDBEBBC50808}" destId="{FA1BEECF-B376-43C1-804A-1F67FF0B6B5C}" srcOrd="4" destOrd="0" presId="urn:microsoft.com/office/officeart/2005/8/layout/vList2"/>
    <dgm:cxn modelId="{324FF9C9-4EB4-4873-9DBF-7577F90CDF70}" type="presParOf" srcId="{7FEB7A3F-9B26-49A3-8379-CDBEBBC50808}" destId="{E7916F82-4ECB-4C6B-8359-1815048C1DB7}" srcOrd="5" destOrd="0" presId="urn:microsoft.com/office/officeart/2005/8/layout/vList2"/>
    <dgm:cxn modelId="{2069E2BE-3C04-4068-8C70-8A5E3FDDDAC7}" type="presParOf" srcId="{7FEB7A3F-9B26-49A3-8379-CDBEBBC50808}" destId="{C4D93B0C-7521-468A-849E-367661BB3141}" srcOrd="6" destOrd="0" presId="urn:microsoft.com/office/officeart/2005/8/layout/vList2"/>
    <dgm:cxn modelId="{FFCAD113-1D16-4218-8B24-48D26899F979}" type="presParOf" srcId="{7FEB7A3F-9B26-49A3-8379-CDBEBBC50808}" destId="{76C385A3-EF76-4EA0-86ED-5050C9BFA4C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AFB0E-EABE-43F4-A5AC-1BC014E0E234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45E53-FED3-411F-894C-02D6A35FC482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7A671-B903-41D0-9DC7-25218E166FFE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Collection </a:t>
          </a:r>
          <a:r>
            <a:rPr lang="tr-TR" sz="2100" kern="1200" dirty="0" err="1"/>
            <a:t>Detection</a:t>
          </a:r>
          <a:r>
            <a:rPr lang="tr-TR" sz="2100" kern="1200" dirty="0"/>
            <a:t> (Çarpışma Algılama) işleminin en temeldeki amacı 2 oyun objesinin arasındaki etkileşime bakmaktır. </a:t>
          </a:r>
        </a:p>
      </dsp:txBody>
      <dsp:txXfrm>
        <a:off x="1941716" y="718"/>
        <a:ext cx="4571887" cy="1681139"/>
      </dsp:txXfrm>
    </dsp:sp>
    <dsp:sp modelId="{A6BFD7FB-521A-4C5E-ADFD-9C55BD313EF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0B98F-BA27-4705-9068-DBEFFA53A7D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7C4E1-5A7C-4C2E-8807-99A52C7F0639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 err="1"/>
            <a:t>Unity</a:t>
          </a:r>
          <a:r>
            <a:rPr lang="tr-TR" sz="2100" kern="1200" dirty="0"/>
            <a:t> de bir objenin diğer objeye çarpmasını anlamak için </a:t>
          </a:r>
          <a:r>
            <a:rPr lang="tr-TR" sz="2100" kern="1200" dirty="0" err="1"/>
            <a:t>Collision</a:t>
          </a:r>
          <a:r>
            <a:rPr lang="tr-TR" sz="2100" kern="1200" dirty="0"/>
            <a:t> veya </a:t>
          </a:r>
          <a:r>
            <a:rPr lang="tr-TR" sz="2100" kern="1200" dirty="0" err="1"/>
            <a:t>Trigger</a:t>
          </a:r>
          <a:r>
            <a:rPr lang="tr-TR" sz="2100" kern="1200" dirty="0"/>
            <a:t> kullanılır.</a:t>
          </a:r>
        </a:p>
      </dsp:txBody>
      <dsp:txXfrm>
        <a:off x="1941716" y="2102143"/>
        <a:ext cx="4571887" cy="1681139"/>
      </dsp:txXfrm>
    </dsp:sp>
    <dsp:sp modelId="{12EB7D8B-B433-400A-9435-C1FB69B09EF9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28141-5FA0-4BA0-B412-98BEDC2B72E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E614D-5FA7-4387-8B70-5B623F0A28D2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/>
            <a:t>Bu ikisinin temel farkı </a:t>
          </a:r>
          <a:r>
            <a:rPr lang="tr-TR" sz="2100" kern="1200" dirty="0" err="1"/>
            <a:t>Trigger’de</a:t>
          </a:r>
          <a:r>
            <a:rPr lang="tr-TR" sz="2100" kern="1200" dirty="0"/>
            <a:t> objemizin objelerin içinden geçebilmesidir.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D0228-027E-4F38-B216-54F33B9AD84C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07E1B-363C-4F8B-A6E5-DAB71A977F2B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604EC-5834-4442-AEF7-8673AF36B0F7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Level bitmesi</a:t>
          </a:r>
          <a:endParaRPr lang="en-US" sz="2200" kern="1200"/>
        </a:p>
      </dsp:txBody>
      <dsp:txXfrm>
        <a:off x="1429899" y="2442"/>
        <a:ext cx="5083704" cy="1238008"/>
      </dsp:txXfrm>
    </dsp:sp>
    <dsp:sp modelId="{2A7E3510-BB72-4D7A-8484-AE461AC82723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5B948-408E-42F9-8AE7-E2139C331464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52416-7A55-4798-8E8D-5A998AAEF94F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Süreli yok etme</a:t>
          </a:r>
          <a:endParaRPr lang="en-US" sz="2200" kern="1200"/>
        </a:p>
      </dsp:txBody>
      <dsp:txXfrm>
        <a:off x="1429899" y="1549953"/>
        <a:ext cx="5083704" cy="1238008"/>
      </dsp:txXfrm>
    </dsp:sp>
    <dsp:sp modelId="{F121A561-DB80-43ED-AA6D-E19B99E98843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2E966-5513-4990-89B9-9F9D2123F076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45559-CE04-4051-BBBF-97CD098A22EF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Bölüm sonu canavarlarının çıkması (Boss)</a:t>
          </a:r>
          <a:endParaRPr lang="en-US" sz="2200" kern="1200"/>
        </a:p>
      </dsp:txBody>
      <dsp:txXfrm>
        <a:off x="1429899" y="3097464"/>
        <a:ext cx="5083704" cy="1238008"/>
      </dsp:txXfrm>
    </dsp:sp>
    <dsp:sp modelId="{D2A6DCAB-1774-49FF-80A5-C76BF8D38BD0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3109F-5CFB-4306-B900-AC4E955C7BB3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C0A7A-8E1B-4251-8E52-FE16CE8AC03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Süreli zorluk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F19D-A517-429B-BB4E-E0AC5BC829DB}">
      <dsp:nvSpPr>
        <dsp:cNvPr id="0" name=""/>
        <dsp:cNvSpPr/>
      </dsp:nvSpPr>
      <dsp:spPr>
        <a:xfrm>
          <a:off x="0" y="107173"/>
          <a:ext cx="6513603" cy="954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Think twice code once (İki defa düşün bir defa kodla)</a:t>
          </a:r>
          <a:endParaRPr lang="en-US" sz="2400" kern="1200"/>
        </a:p>
      </dsp:txBody>
      <dsp:txXfrm>
        <a:off x="46606" y="153779"/>
        <a:ext cx="6420391" cy="861507"/>
      </dsp:txXfrm>
    </dsp:sp>
    <dsp:sp modelId="{0B1689CD-0DD2-4576-A4FB-D8D0C2E06243}">
      <dsp:nvSpPr>
        <dsp:cNvPr id="0" name=""/>
        <dsp:cNvSpPr/>
      </dsp:nvSpPr>
      <dsp:spPr>
        <a:xfrm>
          <a:off x="0" y="1131013"/>
          <a:ext cx="6513603" cy="954719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Reusable code (Yeniden kullanılabilir kod)</a:t>
          </a:r>
          <a:endParaRPr lang="en-US" sz="2400" kern="1200"/>
        </a:p>
      </dsp:txBody>
      <dsp:txXfrm>
        <a:off x="46606" y="1177619"/>
        <a:ext cx="6420391" cy="861507"/>
      </dsp:txXfrm>
    </dsp:sp>
    <dsp:sp modelId="{FA1BEECF-B376-43C1-804A-1F67FF0B6B5C}">
      <dsp:nvSpPr>
        <dsp:cNvPr id="0" name=""/>
        <dsp:cNvSpPr/>
      </dsp:nvSpPr>
      <dsp:spPr>
        <a:xfrm>
          <a:off x="0" y="2154853"/>
          <a:ext cx="6513603" cy="954719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Fields:</a:t>
          </a:r>
          <a:endParaRPr lang="en-US" sz="2400" kern="1200"/>
        </a:p>
      </dsp:txBody>
      <dsp:txXfrm>
        <a:off x="46606" y="2201459"/>
        <a:ext cx="6420391" cy="861507"/>
      </dsp:txXfrm>
    </dsp:sp>
    <dsp:sp modelId="{E7916F82-4ECB-4C6B-8359-1815048C1DB7}">
      <dsp:nvSpPr>
        <dsp:cNvPr id="0" name=""/>
        <dsp:cNvSpPr/>
      </dsp:nvSpPr>
      <dsp:spPr>
        <a:xfrm>
          <a:off x="0" y="3109572"/>
          <a:ext cx="6513603" cy="131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/>
            <a:t>toplamSure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/>
            <a:t>gecenSure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/>
            <a:t>calismaDurumu </a:t>
          </a:r>
          <a:r>
            <a:rPr lang="tr-TR" sz="1900" kern="1200">
              <a:sym typeface="Wingdings" panose="05000000000000000000" pitchFamily="2" charset="2"/>
            </a:rPr>
            <a:t></a:t>
          </a:r>
          <a:r>
            <a:rPr lang="tr-TR" sz="1900" kern="1200"/>
            <a:t> true, false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/>
            <a:t>baslamaDurum </a:t>
          </a:r>
          <a:r>
            <a:rPr lang="tr-TR" sz="1900" kern="1200">
              <a:sym typeface="Wingdings" panose="05000000000000000000" pitchFamily="2" charset="2"/>
            </a:rPr>
            <a:t></a:t>
          </a:r>
          <a:r>
            <a:rPr lang="tr-TR" sz="1900" kern="1200"/>
            <a:t> true, false</a:t>
          </a:r>
          <a:endParaRPr lang="en-US" sz="1900" kern="1200"/>
        </a:p>
      </dsp:txBody>
      <dsp:txXfrm>
        <a:off x="0" y="3109572"/>
        <a:ext cx="6513603" cy="1316520"/>
      </dsp:txXfrm>
    </dsp:sp>
    <dsp:sp modelId="{C4D93B0C-7521-468A-849E-367661BB3141}">
      <dsp:nvSpPr>
        <dsp:cNvPr id="0" name=""/>
        <dsp:cNvSpPr/>
      </dsp:nvSpPr>
      <dsp:spPr>
        <a:xfrm>
          <a:off x="0" y="4426093"/>
          <a:ext cx="6513603" cy="95471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Methods:</a:t>
          </a:r>
          <a:endParaRPr lang="en-US" sz="2400" kern="1200"/>
        </a:p>
      </dsp:txBody>
      <dsp:txXfrm>
        <a:off x="46606" y="4472699"/>
        <a:ext cx="6420391" cy="861507"/>
      </dsp:txXfrm>
    </dsp:sp>
    <dsp:sp modelId="{76C385A3-EF76-4EA0-86ED-5050C9BFA4CB}">
      <dsp:nvSpPr>
        <dsp:cNvPr id="0" name=""/>
        <dsp:cNvSpPr/>
      </dsp:nvSpPr>
      <dsp:spPr>
        <a:xfrm>
          <a:off x="0" y="5380813"/>
          <a:ext cx="6513603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1900" kern="1200"/>
            <a:t>Calistir()</a:t>
          </a:r>
          <a:endParaRPr lang="en-US" sz="1900" kern="1200"/>
        </a:p>
      </dsp:txBody>
      <dsp:txXfrm>
        <a:off x="0" y="5380813"/>
        <a:ext cx="6513603" cy="397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35E19-A77B-4B9D-9295-BC3FF68EBD0D}" type="datetimeFigureOut">
              <a:rPr lang="tr-TR" smtClean="0"/>
              <a:t>17.04.2020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A8643-D109-4893-A4D2-A7D40C111E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868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ugrkbt.blogspot.com/2016/01/unity-carpsma-alglamak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mfDVesZsg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bh9ArKrPY8w" TargetMode="External"/><Relationship Id="rId5" Type="http://schemas.openxmlformats.org/officeDocument/2006/relationships/hyperlink" Target="https://www.youtube.com/watch?v=6vj_Ie9i-Ak" TargetMode="External"/><Relationship Id="rId4" Type="http://schemas.openxmlformats.org/officeDocument/2006/relationships/hyperlink" Target="https://www.youtube.com/watch?v=46hSbkTuHmc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clipart.com/free-transparent-background-png-clipart-idgdi/download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Collider2D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4CF7C-6D0F-4451-A20C-415DA512E1FC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645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1703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1603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3965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tr-TR" dirty="0"/>
            </a:b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0218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tr-T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Açısal</a:t>
            </a:r>
            <a:r>
              <a:rPr lang="tr-T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bir şekilde duvara fırlatırsak çarpma noktasından Ayna görüntüsü olacak şekilde hareket eder. </a:t>
            </a:r>
            <a:endParaRPr lang="tr-TR" b="0" dirty="0">
              <a:effectLst/>
            </a:endParaRPr>
          </a:p>
          <a:p>
            <a:br>
              <a:rPr lang="tr-TR" dirty="0"/>
            </a:b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072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0348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83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2263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 when an incoming collider makes contact with this object's collider (2D physics only).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Gelen bir çarpıştırıcı bu nesnenin çarpıştırıcısı ile temas kurduğunda gönderilir (yalnızca 2B fizik).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36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3735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http://ugrkbt.blogspot.com/2016/01/unity-carpsma-alglamak.html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2578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0347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4159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9625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 aslında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gibi çarpışmalar için kullanılır ancak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olan bir nesnenin içinden geçemezken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olanın içinden geçebiliriz. Örnek olarak top tahtaya çarptığında yön değiştirebilsin diye tahtaya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veririz; ancak top bir altına çarpsın ve puan toplayalım istiyorsak puana çarptığımızda çarpmanın etkisiyle savrulmadan yönümüze devam edebilmek ve puan görselimizi kullanıcıya hissettirmeden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Destroy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etmek (ekrandan silmek) için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2D eklenmiş puan objesinin 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kutucuğunu işaretleyerek aktif hale getiririz.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2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Resim: Oyuncu bir boru geçişini geçti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8332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 objenin 1 kere çarptıktan sonra belirli bir süre çalıştırmak için yapılması gerekenler nelerdir? </a:t>
            </a:r>
          </a:p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Mesela çarptı çarpmayı bıraksa bile 5 saniye boyunca sürsün</a:t>
            </a:r>
          </a:p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Çözüm :Çalıştırmak istediğin kodları bir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değişkeni ile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içinde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içine yaz. Obje çarptığı zaman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bool’u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yap.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ile 5 saniye sonra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yap. Böylelikle çarptıktan sonra 5 saniye boyunca kod çalışır.</a:t>
            </a: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Tetikleyiciler 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Kullanımı)</a:t>
            </a:r>
          </a:p>
          <a:p>
            <a:r>
              <a:rPr lang="tr-TR" dirty="0">
                <a:hlinkClick r:id="rId3"/>
              </a:rPr>
              <a:t>https://www.youtube.com/watch?v=WhmfDVesZsg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Basics:</a:t>
            </a:r>
          </a:p>
          <a:p>
            <a:r>
              <a:rPr lang="tr-TR" dirty="0">
                <a:hlinkClick r:id="rId4"/>
              </a:rPr>
              <a:t>https://www.youtube.com/watch?v=46hSbkTuHmc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Örnek:</a:t>
            </a:r>
          </a:p>
          <a:p>
            <a:r>
              <a:rPr lang="tr-TR" dirty="0">
                <a:hlinkClick r:id="rId5"/>
              </a:rPr>
              <a:t>https://www.youtube.com/watch?v=6vj_Ie9i-Ak</a:t>
            </a:r>
            <a:endParaRPr lang="tr-TR" dirty="0"/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Örnek:</a:t>
            </a:r>
          </a:p>
          <a:p>
            <a:r>
              <a:rPr lang="tr-TR" dirty="0">
                <a:hlinkClick r:id="rId6"/>
              </a:rPr>
              <a:t>https://www.youtube.com/watch?v=bh9ArKrPY8w</a:t>
            </a:r>
            <a:endParaRPr lang="tr-TR" dirty="0"/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512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729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İndirdiğim site:</a:t>
            </a:r>
          </a:p>
          <a:p>
            <a:r>
              <a:rPr lang="tr-TR" dirty="0">
                <a:hlinkClick r:id="rId3"/>
              </a:rPr>
              <a:t>https://www.hiclipart.com/free-transparent-background-png-clipart-idgdi/download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9605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8358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420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482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895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00078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0501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8510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1902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8692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3566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75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66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https://docs.unity3d.com/Manual/Collider2D.html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365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Collider</a:t>
            </a:r>
            <a:r>
              <a:rPr lang="tr-TR" dirty="0"/>
              <a:t> objenin sınırlarını çizmek, çarpışmanın sınırlarını belirlememiz için kullanılır.</a:t>
            </a:r>
          </a:p>
          <a:p>
            <a:r>
              <a:rPr lang="tr-TR" dirty="0" err="1"/>
              <a:t>Collider</a:t>
            </a:r>
            <a:r>
              <a:rPr lang="tr-TR" dirty="0"/>
              <a:t> sayesinde nesnelerimize çarpışma özelliği katabiliyoruz.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367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727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249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Edge</a:t>
            </a:r>
            <a:r>
              <a:rPr lang="tr-TR" dirty="0"/>
              <a:t> kenar demektir.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3379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A8643-D109-4893-A4D2-A7D40C111E23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81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48B36A-CB02-45E8-82C2-C53293898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FB70256-084E-44D2-9873-52E828135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BA057DC-7990-4D96-AAC8-CCB05D35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A909857-69AC-43EE-8353-671DBB3B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D963F29-C012-4EC0-BE18-C09AF5E1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516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006342-C704-4EE8-B6BA-6598B291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5EDFE68-3113-4932-AFC3-CA85214D3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215605B-485D-4856-883F-F3700E73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13EC19A-01E0-4B1F-A87E-D6C2D13F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DA64519-B19E-4C7C-9846-6E9238C1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66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FA01EF3-7356-4312-8F56-1B9AC1234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601E3AF-052A-480A-AEEA-764DFBFB3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7D3EF26-29D2-4269-8B52-060905D0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06F12B-584D-4717-8FA8-AD6BF72F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D3050C-A5FB-4BB4-B659-F3A0A1C1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374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A82C2B-0EE2-475B-B9EB-9B7D1E0C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A83CCF-1671-4D77-9011-EE59DE270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24370BB-F54A-446C-8648-0B8CF1D0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2C2CDE6-38DB-4146-9FA0-EC1D6077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BA3ACD1-CAF8-43BC-BE54-E8EFCE1D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135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EB55BA-3164-4757-9C72-EF3BEA17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5C96BA4-1131-469E-8496-4F5EB76B8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3EB686-E7E5-4376-A0B9-D18CD4BF4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11302A7-14F3-43A9-B518-1F114766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433AB6E-C9EC-4B1E-9DC3-E85A58EC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929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2229C7-214B-454C-840A-2AFCF0D1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2DBE70-B31A-416E-BAD8-0F2660306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047FCAA-0073-41E1-BE9F-1F1474AE5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A823B49-46E3-41D9-9A68-7F2BEDE3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62E41C5-53AC-45CD-9A7C-3350D51E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164D03E-E443-4B23-961B-7D32688F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059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F57FD9-8713-4E42-BD21-1C44A09F6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8F54239-2056-4122-856D-3C5B8FF04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06BF801-5225-4B42-AEFD-A46E76D68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8E09725-FD0F-4E36-B690-17A234BE0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8BA40CF-994D-46A5-9A16-095DF4F3E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D3EA08F-832C-4457-850F-251221B8E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EF8A7081-4E30-4850-B70B-73405228C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9768B4E-A9F9-4F7D-B03B-B55D3878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967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61ECFB-BB99-4ED4-9087-DD7C8CA2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B714656-5296-455C-872A-49CE855E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91D15EE-6624-449F-BDE2-77C663FA1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A70FAA6-7726-4AD8-8F36-AC3BA572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9878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BDFFA3D-C8AB-4D2C-B43C-1F0EAB94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F6B5FFC-AE38-43FE-80D7-0DB8AF27A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816157E-0750-4C48-82D7-366643CFE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698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A4DB23-533F-465A-9D68-16ACEF87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A9D0395-0FEB-4164-96A5-F9D3CFF2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B76F79B-FD22-4400-B7FE-78A93D1E9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3B00B5E-70B4-4527-A79E-1A5971DB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CBBBC80-4D44-4791-BC98-69098887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5D6C3BB-9C8F-4845-934D-A16753FA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712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53FAF7-420A-4EA8-983C-A20F4065B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C2294D6-3DAD-4DE0-B7BD-88B2E2135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CDC8835-5395-4962-B375-DE41D777E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C818883-8E26-4536-8A3A-F0E92082F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5C026C6-D752-4F7E-B845-9B9EF1B7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534CB5C-56CF-4C0C-A805-2C90057D5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032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5E429EE-FEF7-43EA-BDE7-487E36A4D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AE7C0D7-3F6D-49A5-8191-E02341225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603C49-646F-4DA6-AA62-66A6C22EB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4/17/2020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2B1384-7A4E-41BE-842D-B84BF98E6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9EB3E84-DA93-4B75-A7DA-E43275E86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8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ladecast.pro/unity-tutorial/fix-my-collision-complete-guide-collision-trigger-detection-unity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hyperlink" Target="https://www.3dgep.com/physics-in-unity-3-5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tackoverflow.com/questions/25450414/trigger-mechanism-in-unit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cs.brown.edu/courses/gs007/lect/sim/web/murat.ht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1.jpg"/><Relationship Id="rId4" Type="http://schemas.openxmlformats.org/officeDocument/2006/relationships/notesSlide" Target="../notesSlides/notesSlide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prefabs" TargetMode="Externa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unity3d.com/2016/06/09/debug-view-mode-for-physics-collision-geometry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4.jpg"/><Relationship Id="rId4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nitydojo.blogspot.com/2015/04/how-to-detect-collisions-in-unity-like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sv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2081438D-7928-42A6-8131-E5712DA83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" t="9091" r="20471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CCF0B74-0DF5-4322-8637-ADD4E260C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tr-TR" sz="4800" dirty="0" err="1"/>
              <a:t>Unity</a:t>
            </a:r>
            <a:endParaRPr lang="tr-TR" sz="480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AFFB836-9ABF-42FE-90F3-73CEE62D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tr-TR" sz="2000"/>
              <a:t>Öğr. Gör. Gözde Mihran Altınsoy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009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6D5F4A6-D85B-4322-A4D1-78D11E339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"/>
          <a:stretch/>
        </p:blipFill>
        <p:spPr>
          <a:xfrm>
            <a:off x="320041" y="414670"/>
            <a:ext cx="11548872" cy="41690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FEA2C14-DD1B-4152-9C30-E7950A6DF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tr-TR" sz="2600">
                <a:solidFill>
                  <a:schemeClr val="bg1"/>
                </a:solidFill>
              </a:rPr>
              <a:t>MainCamera’ya</a:t>
            </a:r>
            <a:r>
              <a:rPr lang="en-US" sz="2600">
                <a:solidFill>
                  <a:schemeClr val="bg1"/>
                </a:solidFill>
              </a:rPr>
              <a:t> </a:t>
            </a:r>
            <a:br>
              <a:rPr lang="tr-TR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Collider Eklemek</a:t>
            </a:r>
            <a:endParaRPr lang="tr-TR" sz="260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ECD01A-DE93-49C1-9185-431B1DD7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tr-TR" sz="1700" dirty="0">
                <a:solidFill>
                  <a:schemeClr val="bg1"/>
                </a:solidFill>
              </a:rPr>
              <a:t>Tüm sınırlarını çizebilmek adına 4 tane </a:t>
            </a:r>
            <a:r>
              <a:rPr lang="tr-TR" sz="1700" dirty="0" err="1">
                <a:solidFill>
                  <a:schemeClr val="bg1"/>
                </a:solidFill>
              </a:rPr>
              <a:t>Egde</a:t>
            </a:r>
            <a:r>
              <a:rPr lang="tr-TR" sz="1700" dirty="0">
                <a:solidFill>
                  <a:schemeClr val="bg1"/>
                </a:solidFill>
              </a:rPr>
              <a:t> </a:t>
            </a:r>
            <a:r>
              <a:rPr lang="tr-TR" sz="1700" dirty="0" err="1">
                <a:solidFill>
                  <a:schemeClr val="bg1"/>
                </a:solidFill>
              </a:rPr>
              <a:t>Collider</a:t>
            </a:r>
            <a:r>
              <a:rPr lang="tr-TR" sz="1700" dirty="0">
                <a:solidFill>
                  <a:schemeClr val="bg1"/>
                </a:solidFill>
              </a:rPr>
              <a:t> 2D ekleyebiliriz.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3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CA6612A-D073-44B3-9364-681A778B9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2123" b="3"/>
          <a:stretch/>
        </p:blipFill>
        <p:spPr>
          <a:xfrm>
            <a:off x="-233916" y="-1"/>
            <a:ext cx="6857999" cy="685800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FC79E45-246D-4B08-8D57-024E6AF2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51" y="3992591"/>
            <a:ext cx="4477882" cy="1644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>
                <a:solidFill>
                  <a:srgbClr val="000000"/>
                </a:solidFill>
              </a:rPr>
              <a:t>Koordinat Düzlemi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5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15FE2C-1B15-4729-8B87-5B3CB6E3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4626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Edge Collider Points </a:t>
            </a:r>
            <a:r>
              <a:rPr lang="tr-TR" sz="4800" b="1" dirty="0"/>
              <a:t> (</a:t>
            </a:r>
            <a:r>
              <a:rPr lang="tr-TR" sz="4800" b="1" dirty="0" err="1"/>
              <a:t>x,y</a:t>
            </a:r>
            <a:r>
              <a:rPr lang="tr-TR" sz="4800" b="1" dirty="0"/>
              <a:t>)</a:t>
            </a:r>
            <a:br>
              <a:rPr lang="tr-TR" sz="4800" dirty="0"/>
            </a:br>
            <a:r>
              <a:rPr lang="tr-TR" sz="3200" dirty="0"/>
              <a:t>Koordinatlar </a:t>
            </a:r>
            <a:br>
              <a:rPr lang="tr-TR" sz="3200" dirty="0"/>
            </a:br>
            <a:r>
              <a:rPr lang="tr-TR" sz="3200" dirty="0"/>
              <a:t>Main </a:t>
            </a:r>
            <a:r>
              <a:rPr lang="tr-TR" sz="3200" dirty="0" err="1"/>
              <a:t>Camera</a:t>
            </a:r>
            <a:r>
              <a:rPr lang="tr-TR" sz="3200" dirty="0"/>
              <a:t> </a:t>
            </a:r>
            <a:r>
              <a:rPr lang="tr-TR" sz="3200" b="1" dirty="0"/>
              <a:t>size=7</a:t>
            </a:r>
            <a:r>
              <a:rPr lang="tr-TR" sz="3200" dirty="0"/>
              <a:t> durumuna göre oluşturulmuştur.</a:t>
            </a:r>
            <a:endParaRPr lang="en-US" sz="4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İçerik Yer Tutucusu 6" descr="ekran, yeşil, geniş, oturma içeren bir resim&#10;&#10;Açıklama otomatik olarak oluşturuldu">
            <a:extLst>
              <a:ext uri="{FF2B5EF4-FFF2-40B4-BE49-F238E27FC236}">
                <a16:creationId xmlns:a16="http://schemas.microsoft.com/office/drawing/2014/main" id="{7FE38F49-4F71-4886-A3B9-2AC9F247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1" r="9995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DB2EAB5-6A0D-467B-AD6E-E666CC77580A}"/>
              </a:ext>
            </a:extLst>
          </p:cNvPr>
          <p:cNvSpPr txBox="1"/>
          <p:nvPr/>
        </p:nvSpPr>
        <p:spPr>
          <a:xfrm>
            <a:off x="4040371" y="3551275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92D050"/>
                </a:solidFill>
              </a:rPr>
              <a:t>Orjin</a:t>
            </a:r>
            <a:r>
              <a:rPr lang="tr-TR" dirty="0">
                <a:solidFill>
                  <a:srgbClr val="92D050"/>
                </a:solidFill>
              </a:rPr>
              <a:t> (0,0)</a:t>
            </a:r>
          </a:p>
        </p:txBody>
      </p: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107AA303-7966-45C1-8506-BB1991D973C4}"/>
              </a:ext>
            </a:extLst>
          </p:cNvPr>
          <p:cNvSpPr txBox="1"/>
          <p:nvPr/>
        </p:nvSpPr>
        <p:spPr>
          <a:xfrm>
            <a:off x="983809" y="129362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92D050"/>
                </a:solidFill>
              </a:rPr>
              <a:t>(-12.2,7)</a:t>
            </a:r>
          </a:p>
        </p:txBody>
      </p: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B6BFF15D-F5B1-4B4D-A01C-80A080ACF24D}"/>
              </a:ext>
            </a:extLst>
          </p:cNvPr>
          <p:cNvSpPr txBox="1"/>
          <p:nvPr/>
        </p:nvSpPr>
        <p:spPr>
          <a:xfrm>
            <a:off x="5977458" y="129362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92D050"/>
                </a:solidFill>
              </a:rPr>
              <a:t>(12.2,7)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474057D8-4C31-4077-8744-E766318F7140}"/>
              </a:ext>
            </a:extLst>
          </p:cNvPr>
          <p:cNvSpPr txBox="1"/>
          <p:nvPr/>
        </p:nvSpPr>
        <p:spPr>
          <a:xfrm>
            <a:off x="948542" y="537652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92D050"/>
                </a:solidFill>
              </a:rPr>
              <a:t>(-12.2,-7)</a:t>
            </a:r>
          </a:p>
        </p:txBody>
      </p:sp>
      <p:sp>
        <p:nvSpPr>
          <p:cNvPr id="48" name="Metin kutusu 47">
            <a:extLst>
              <a:ext uri="{FF2B5EF4-FFF2-40B4-BE49-F238E27FC236}">
                <a16:creationId xmlns:a16="http://schemas.microsoft.com/office/drawing/2014/main" id="{9951A893-A012-4B66-AECD-C12CDF1A19F6}"/>
              </a:ext>
            </a:extLst>
          </p:cNvPr>
          <p:cNvSpPr txBox="1"/>
          <p:nvPr/>
        </p:nvSpPr>
        <p:spPr>
          <a:xfrm>
            <a:off x="5906926" y="537652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92D050"/>
                </a:solidFill>
              </a:rPr>
              <a:t>(12.2,-7)</a:t>
            </a:r>
          </a:p>
        </p:txBody>
      </p:sp>
    </p:spTree>
    <p:extLst>
      <p:ext uri="{BB962C8B-B14F-4D97-AF65-F5344CB8AC3E}">
        <p14:creationId xmlns:p14="http://schemas.microsoft.com/office/powerpoint/2010/main" val="323954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15141487-1ECB-4156-8F18-3F4F8522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Üst ve Alt Sınırlara </a:t>
            </a:r>
            <a:b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tr-TR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Edge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Collider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Oluşturulması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F050E8F5-F4E1-472B-A2CA-941C5ACD1C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8172" y="931066"/>
            <a:ext cx="3919228" cy="4995866"/>
          </a:xfrm>
          <a:prstGeom prst="rect">
            <a:avLst/>
          </a:prstGeo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B1DB4230-FF65-4CA3-BED8-E8BAC5A859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49" y="931066"/>
            <a:ext cx="4083815" cy="499586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D90143-566B-47E0-80E6-BFC52E881622}"/>
              </a:ext>
            </a:extLst>
          </p:cNvPr>
          <p:cNvSpPr txBox="1"/>
          <p:nvPr/>
        </p:nvSpPr>
        <p:spPr>
          <a:xfrm>
            <a:off x="318872" y="327398"/>
            <a:ext cx="39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Collider</a:t>
            </a:r>
            <a:r>
              <a:rPr lang="tr-TR" dirty="0"/>
              <a:t> - Üst Sınır</a:t>
            </a:r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187818AD-4964-4947-9C12-7C56BA9C7C12}"/>
              </a:ext>
            </a:extLst>
          </p:cNvPr>
          <p:cNvSpPr txBox="1"/>
          <p:nvPr/>
        </p:nvSpPr>
        <p:spPr>
          <a:xfrm>
            <a:off x="4454624" y="335819"/>
            <a:ext cx="39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Collider</a:t>
            </a:r>
            <a:r>
              <a:rPr lang="tr-TR" dirty="0"/>
              <a:t> - Alt Sınır</a:t>
            </a:r>
          </a:p>
        </p:txBody>
      </p:sp>
    </p:spTree>
    <p:extLst>
      <p:ext uri="{BB962C8B-B14F-4D97-AF65-F5344CB8AC3E}">
        <p14:creationId xmlns:p14="http://schemas.microsoft.com/office/powerpoint/2010/main" val="36796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15141487-1ECB-4156-8F18-3F4F8522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 ve Sağ Sınırlara </a:t>
            </a:r>
            <a:b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tr-TR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Edge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Collider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Oluşturulması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F050E8F5-F4E1-472B-A2CA-941C5ACD1C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8096" y="807547"/>
            <a:ext cx="3919228" cy="5380746"/>
          </a:xfrm>
          <a:prstGeom prst="rect">
            <a:avLst/>
          </a:prstGeo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B1DB4230-FF65-4CA3-BED8-E8BAC5A859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275" y="800114"/>
            <a:ext cx="4068347" cy="538817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D90143-566B-47E0-80E6-BFC52E881622}"/>
              </a:ext>
            </a:extLst>
          </p:cNvPr>
          <p:cNvSpPr txBox="1"/>
          <p:nvPr/>
        </p:nvSpPr>
        <p:spPr>
          <a:xfrm>
            <a:off x="366445" y="394170"/>
            <a:ext cx="39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Collider</a:t>
            </a:r>
            <a:r>
              <a:rPr lang="tr-TR" dirty="0"/>
              <a:t> - Sol Sınır</a:t>
            </a:r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187818AD-4964-4947-9C12-7C56BA9C7C12}"/>
              </a:ext>
            </a:extLst>
          </p:cNvPr>
          <p:cNvSpPr txBox="1"/>
          <p:nvPr/>
        </p:nvSpPr>
        <p:spPr>
          <a:xfrm>
            <a:off x="4638095" y="394170"/>
            <a:ext cx="391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Collider</a:t>
            </a:r>
            <a:r>
              <a:rPr lang="tr-TR" dirty="0"/>
              <a:t> - Sağ Sınır</a:t>
            </a:r>
          </a:p>
        </p:txBody>
      </p:sp>
    </p:spTree>
    <p:extLst>
      <p:ext uri="{BB962C8B-B14F-4D97-AF65-F5344CB8AC3E}">
        <p14:creationId xmlns:p14="http://schemas.microsoft.com/office/powerpoint/2010/main" val="228753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ekran görüntüsü, elektronik eşyalar, bilgisayar, ekran içeren bir resim&#10;&#10;Açıklama otomatik olarak oluşturuldu">
            <a:extLst>
              <a:ext uri="{FF2B5EF4-FFF2-40B4-BE49-F238E27FC236}">
                <a16:creationId xmlns:a16="http://schemas.microsoft.com/office/drawing/2014/main" id="{B0BAC399-1121-4ADA-9C03-EA9BE8EA11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r="928" b="-2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60E8AFC-6D0D-4067-9512-D6183EF7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956" y="940799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GemiKontrol</a:t>
            </a:r>
            <a:r>
              <a:rPr lang="en-US" dirty="0">
                <a:solidFill>
                  <a:schemeClr val="bg1"/>
                </a:solidFill>
              </a:rPr>
              <a:t> Script</a:t>
            </a:r>
            <a:r>
              <a:rPr lang="tr-TR" dirty="0">
                <a:solidFill>
                  <a:schemeClr val="bg1"/>
                </a:solidFill>
              </a:rPr>
              <a:t>-1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676294-79E1-4A98-8FEB-2D16E63E0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649" y="3379979"/>
            <a:ext cx="9784886" cy="31863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Start()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FFFF00"/>
                </a:solidFill>
                <a:latin typeface="Consolas" panose="020B0609020204030204" pitchFamily="49" charset="0"/>
              </a:rPr>
              <a:t>        //Uzay gemisini hareket ettir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Rigidbody2D myRigidbody2d = </a:t>
            </a: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GetComponent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&lt;Rigidbody2D&gt;();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myRigidbody2d.AddForce(</a:t>
            </a: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new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Vector2(0,5),ForceMode2D.Impulse);</a:t>
            </a:r>
          </a:p>
          <a:p>
            <a:pPr marL="0" indent="0">
              <a:buNone/>
            </a:pPr>
            <a:endParaRPr lang="tr-TR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9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0BAC399-1121-4ADA-9C03-EA9BE8EA11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639" y="-1"/>
            <a:ext cx="11494392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60E8AFC-6D0D-4067-9512-D6183EF7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467" y="940799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GemiKontrol</a:t>
            </a:r>
            <a:r>
              <a:rPr lang="en-US" dirty="0">
                <a:solidFill>
                  <a:schemeClr val="bg1"/>
                </a:solidFill>
              </a:rPr>
              <a:t> Script</a:t>
            </a:r>
            <a:r>
              <a:rPr lang="tr-TR" dirty="0">
                <a:solidFill>
                  <a:schemeClr val="bg1"/>
                </a:solidFill>
              </a:rPr>
              <a:t>-2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676294-79E1-4A98-8FEB-2D16E63E0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649" y="3379979"/>
            <a:ext cx="9784886" cy="31863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Start()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800" dirty="0">
                <a:solidFill>
                  <a:srgbClr val="FFFF00"/>
                </a:solidFill>
                <a:latin typeface="Consolas" panose="020B0609020204030204" pitchFamily="49" charset="0"/>
              </a:rPr>
              <a:t>        //Uzay gemisini hareket ettir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Rigidbody2D myRigidbody2d = </a:t>
            </a: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GetComponent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&lt;Rigidbody2D&gt;();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    myRigidbody2d.AddForce(</a:t>
            </a: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new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Vector2(-5,5),ForceMode2D.Impulse);</a:t>
            </a:r>
          </a:p>
          <a:p>
            <a:pPr marL="0" indent="0">
              <a:buNone/>
            </a:pPr>
            <a:endParaRPr lang="tr-TR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1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58E21C0-1A4E-44D6-95AB-BCACD400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Fizik Materyalleri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5CECCB38-CA36-4535-ADD5-3147B6366A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4678" y="3848211"/>
            <a:ext cx="1070902" cy="1039528"/>
          </a:xfrm>
        </p:spPr>
      </p:pic>
      <p:pic>
        <p:nvPicPr>
          <p:cNvPr id="18" name="İçerik Yer Tutucusu 17" descr="bina, tuğla, taş, duvar içeren bir resim&#10;&#10;Açıklama otomatik olarak oluşturuldu">
            <a:extLst>
              <a:ext uri="{FF2B5EF4-FFF2-40B4-BE49-F238E27FC236}">
                <a16:creationId xmlns:a16="http://schemas.microsoft.com/office/drawing/2014/main" id="{15170BEB-4E37-4ECC-B88F-8CD103CF1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r="11288" b="3639"/>
          <a:stretch/>
        </p:blipFill>
        <p:spPr>
          <a:xfrm>
            <a:off x="7989756" y="2053314"/>
            <a:ext cx="4202243" cy="4784489"/>
          </a:xfrm>
          <a:prstGeom prst="rect">
            <a:avLst/>
          </a:prstGeom>
        </p:spPr>
      </p:pic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0BD1AD12-D9C3-458B-BF53-BFE2C202197E}"/>
              </a:ext>
            </a:extLst>
          </p:cNvPr>
          <p:cNvCxnSpPr>
            <a:cxnSpLocks/>
          </p:cNvCxnSpPr>
          <p:nvPr/>
        </p:nvCxnSpPr>
        <p:spPr>
          <a:xfrm>
            <a:off x="4116897" y="4198956"/>
            <a:ext cx="3872859" cy="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87A07F6C-D8F7-464D-AE60-73AF5EDB1B73}"/>
              </a:ext>
            </a:extLst>
          </p:cNvPr>
          <p:cNvSpPr txBox="1"/>
          <p:nvPr/>
        </p:nvSpPr>
        <p:spPr>
          <a:xfrm>
            <a:off x="494784" y="2182751"/>
            <a:ext cx="5069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Eğer topu duvara tam dik bir şekilde fırlatırsak; </a:t>
            </a:r>
          </a:p>
          <a:p>
            <a:r>
              <a:rPr lang="tr-TR" dirty="0"/>
              <a:t>hemen hemen aynı açı ile, kuvvetinden biraz kaybederek bize geri gelir. </a:t>
            </a:r>
          </a:p>
        </p:txBody>
      </p: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4306570A-4049-46D1-960A-9D41751493F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975582" y="4445559"/>
            <a:ext cx="4014174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780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58E21C0-1A4E-44D6-95AB-BCACD400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Fizik Materyalleri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87A07F6C-D8F7-464D-AE60-73AF5EDB1B73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Topu açısal bir şekilde duvara fırlatırsak; çarpma noktasından ayna görüntüsü olacak şekilde hareket eder. </a:t>
            </a:r>
          </a:p>
        </p:txBody>
      </p:sp>
      <p:pic>
        <p:nvPicPr>
          <p:cNvPr id="9" name="İçerik Yer Tutucusu 8" descr="oyun, basketbol içeren bir resim&#10;&#10;Açıklama otomatik olarak oluşturuldu">
            <a:extLst>
              <a:ext uri="{FF2B5EF4-FFF2-40B4-BE49-F238E27FC236}">
                <a16:creationId xmlns:a16="http://schemas.microsoft.com/office/drawing/2014/main" id="{B21520F2-5923-45FB-B9DF-C219DE4EF5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301440"/>
            <a:ext cx="6250769" cy="40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25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14">
            <a:extLst>
              <a:ext uri="{FF2B5EF4-FFF2-40B4-BE49-F238E27FC236}">
                <a16:creationId xmlns:a16="http://schemas.microsoft.com/office/drawing/2014/main" id="{A2D15AA5-2D73-4A11-A8C5-045F5F43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883" y="1"/>
            <a:ext cx="1219988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A97886D-A642-4645-9EAA-0CD0B170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3981425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Fizik Materyalleri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20">
            <a:extLst>
              <a:ext uri="{FF2B5EF4-FFF2-40B4-BE49-F238E27FC236}">
                <a16:creationId xmlns:a16="http://schemas.microsoft.com/office/drawing/2014/main" id="{39158FAB-5B51-448D-B57F-B977E815C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522BD938-9DFF-4709-A3BD-499A2B456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EE23561C-E245-4EC9-996E-99893D1F1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336B954F-9D36-49C3-8B2C-EC327B40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849AAB67-422A-4669-A954-FB5FA0631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212EC127-4771-463A-A7D7-C8B9D923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C92340F8-3D1D-481C-8E6A-DBB1C5A5F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ECCE0B4D-8F94-4455-89FE-2F37775A8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AA6AA56D-4829-4C1A-AB58-33D004169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3DE339F-48D1-468B-90E6-59A7FF981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10ABA130-9453-4EBB-9410-3D2CE04E0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CBB3F52E-6FA3-4B26-9245-5420C9D6A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E05E0729-E81C-4ABC-840F-FED6F147A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92CEFBE2-704E-4F3D-9127-BF1AAAF0B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59C6C9C8-8026-4DB6-95BA-15AFB5F4C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C87A238B-F98E-42C1-80BF-9AFA32892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AB93E8E-CF0D-416D-B04B-53CD5FE7B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D0F8339C-7983-42B5-8164-66D306B9C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F44A32FF-DC2C-45E7-BE24-405D435EF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F4AF73CC-5BCB-4B12-BCDD-108624BF7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E8A7978-D28E-4E84-9E09-E6083A663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FD794F-F5DA-4509-BB57-B650783CA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649" y="3531476"/>
            <a:ext cx="3981424" cy="303486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/>
            <a:r>
              <a:rPr lang="en-US" sz="1700" dirty="0" err="1"/>
              <a:t>Duvara</a:t>
            </a:r>
            <a:r>
              <a:rPr lang="en-US" sz="1700" dirty="0"/>
              <a:t> </a:t>
            </a:r>
            <a:r>
              <a:rPr lang="en-US" sz="1700" dirty="0" err="1"/>
              <a:t>farklı</a:t>
            </a:r>
            <a:r>
              <a:rPr lang="en-US" sz="1700" dirty="0"/>
              <a:t> </a:t>
            </a:r>
            <a:r>
              <a:rPr lang="en-US" sz="1700" dirty="0" err="1"/>
              <a:t>nesneler</a:t>
            </a:r>
            <a:r>
              <a:rPr lang="en-US" sz="1700" dirty="0"/>
              <a:t> </a:t>
            </a:r>
            <a:r>
              <a:rPr lang="en-US" sz="1700" dirty="0" err="1"/>
              <a:t>attığımızda</a:t>
            </a:r>
            <a:r>
              <a:rPr lang="en-US" sz="1700" dirty="0"/>
              <a:t> </a:t>
            </a:r>
            <a:r>
              <a:rPr lang="en-US" sz="1700" dirty="0" err="1"/>
              <a:t>bize</a:t>
            </a:r>
            <a:r>
              <a:rPr lang="en-US" sz="1700" dirty="0"/>
              <a:t> </a:t>
            </a:r>
            <a:r>
              <a:rPr lang="en-US" sz="1700" dirty="0" err="1"/>
              <a:t>nasıl</a:t>
            </a:r>
            <a:r>
              <a:rPr lang="en-US" sz="1700" dirty="0"/>
              <a:t> </a:t>
            </a:r>
            <a:r>
              <a:rPr lang="en-US" sz="1700" dirty="0" err="1"/>
              <a:t>tepki</a:t>
            </a:r>
            <a:r>
              <a:rPr lang="en-US" sz="1700" dirty="0"/>
              <a:t> </a:t>
            </a:r>
            <a:r>
              <a:rPr lang="en-US" sz="1700" dirty="0" err="1"/>
              <a:t>verir</a:t>
            </a:r>
            <a:r>
              <a:rPr lang="en-US" sz="1700" dirty="0"/>
              <a:t>? </a:t>
            </a:r>
          </a:p>
          <a:p>
            <a:pPr lvl="1"/>
            <a:r>
              <a:rPr lang="en-US" sz="1700" dirty="0" err="1"/>
              <a:t>Örneğin</a:t>
            </a:r>
            <a:r>
              <a:rPr lang="en-US" sz="1700" dirty="0"/>
              <a:t>; </a:t>
            </a:r>
            <a:r>
              <a:rPr lang="en-US" sz="1700" dirty="0" err="1"/>
              <a:t>peluş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oyuncak</a:t>
            </a:r>
            <a:r>
              <a:rPr lang="en-US" sz="1700" dirty="0"/>
              <a:t> </a:t>
            </a:r>
            <a:r>
              <a:rPr lang="en-US" sz="1700" dirty="0" err="1"/>
              <a:t>attığımızda</a:t>
            </a:r>
            <a:r>
              <a:rPr lang="en-US" sz="1700" dirty="0"/>
              <a:t> </a:t>
            </a:r>
            <a:r>
              <a:rPr lang="en-US" sz="1700" dirty="0" err="1"/>
              <a:t>bize</a:t>
            </a:r>
            <a:r>
              <a:rPr lang="en-US" sz="1700" dirty="0"/>
              <a:t> basket </a:t>
            </a:r>
            <a:r>
              <a:rPr lang="en-US" sz="1700" dirty="0" err="1"/>
              <a:t>topuna</a:t>
            </a:r>
            <a:r>
              <a:rPr lang="en-US" sz="1700" dirty="0"/>
              <a:t> </a:t>
            </a:r>
            <a:r>
              <a:rPr lang="en-US" sz="1700" dirty="0" err="1"/>
              <a:t>verdiği</a:t>
            </a:r>
            <a:r>
              <a:rPr lang="en-US" sz="1700" dirty="0"/>
              <a:t> </a:t>
            </a:r>
            <a:r>
              <a:rPr lang="en-US" sz="1700" dirty="0" err="1"/>
              <a:t>tepkiden</a:t>
            </a:r>
            <a:r>
              <a:rPr lang="en-US" sz="1700" dirty="0"/>
              <a:t> </a:t>
            </a:r>
            <a:r>
              <a:rPr lang="en-US" sz="1700" dirty="0" err="1"/>
              <a:t>daha</a:t>
            </a:r>
            <a:r>
              <a:rPr lang="en-US" sz="1700" dirty="0"/>
              <a:t> </a:t>
            </a:r>
            <a:r>
              <a:rPr lang="en-US" sz="1700" dirty="0" err="1"/>
              <a:t>farklı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tepki</a:t>
            </a:r>
            <a:r>
              <a:rPr lang="en-US" sz="1700" dirty="0"/>
              <a:t> </a:t>
            </a:r>
            <a:r>
              <a:rPr lang="en-US" sz="1700" dirty="0" err="1"/>
              <a:t>verecektir</a:t>
            </a:r>
            <a:r>
              <a:rPr lang="en-US" sz="1700" dirty="0"/>
              <a:t>.</a:t>
            </a:r>
          </a:p>
          <a:p>
            <a:pPr lvl="0"/>
            <a:r>
              <a:rPr lang="en-US" sz="1700" dirty="0"/>
              <a:t>Bu </a:t>
            </a:r>
            <a:r>
              <a:rPr lang="en-US" sz="1700" dirty="0" err="1"/>
              <a:t>farklılığı</a:t>
            </a:r>
            <a:r>
              <a:rPr lang="en-US" sz="1700" dirty="0"/>
              <a:t> </a:t>
            </a:r>
            <a:r>
              <a:rPr lang="en-US" sz="1700" dirty="0" err="1"/>
              <a:t>sağlayan</a:t>
            </a:r>
            <a:r>
              <a:rPr lang="en-US" sz="1700" dirty="0"/>
              <a:t> </a:t>
            </a:r>
            <a:r>
              <a:rPr lang="en-US" sz="1700" dirty="0" err="1"/>
              <a:t>nedir</a:t>
            </a:r>
            <a:r>
              <a:rPr lang="en-US" sz="1700" dirty="0"/>
              <a:t>?</a:t>
            </a:r>
          </a:p>
          <a:p>
            <a:pPr lvl="0"/>
            <a:r>
              <a:rPr lang="en-US" sz="1700" dirty="0" err="1"/>
              <a:t>Oyunumuzun</a:t>
            </a:r>
            <a:r>
              <a:rPr lang="en-US" sz="1700" dirty="0"/>
              <a:t> </a:t>
            </a:r>
            <a:r>
              <a:rPr lang="en-US" sz="1700" dirty="0" err="1"/>
              <a:t>içerisinde</a:t>
            </a:r>
            <a:r>
              <a:rPr lang="en-US" sz="1700" dirty="0"/>
              <a:t> </a:t>
            </a:r>
            <a:r>
              <a:rPr lang="en-US" sz="1700" dirty="0" err="1"/>
              <a:t>farklı</a:t>
            </a:r>
            <a:r>
              <a:rPr lang="en-US" sz="1700" dirty="0"/>
              <a:t> </a:t>
            </a:r>
            <a:r>
              <a:rPr lang="en-US" sz="1700" dirty="0" err="1"/>
              <a:t>olan</a:t>
            </a:r>
            <a:r>
              <a:rPr lang="en-US" sz="1700" dirty="0"/>
              <a:t> </a:t>
            </a:r>
            <a:r>
              <a:rPr lang="en-US" sz="1700" dirty="0" err="1"/>
              <a:t>oyun</a:t>
            </a:r>
            <a:r>
              <a:rPr lang="en-US" sz="1700" dirty="0"/>
              <a:t> </a:t>
            </a:r>
            <a:r>
              <a:rPr lang="en-US" sz="1700" dirty="0" err="1"/>
              <a:t>objelerinin</a:t>
            </a:r>
            <a:r>
              <a:rPr lang="en-US" sz="1700" dirty="0"/>
              <a:t> </a:t>
            </a:r>
            <a:r>
              <a:rPr lang="en-US" sz="1700" dirty="0" err="1"/>
              <a:t>bu</a:t>
            </a:r>
            <a:r>
              <a:rPr lang="en-US" sz="1700" dirty="0"/>
              <a:t> </a:t>
            </a:r>
            <a:r>
              <a:rPr lang="en-US" sz="1700" dirty="0" err="1"/>
              <a:t>şekilde</a:t>
            </a:r>
            <a:r>
              <a:rPr lang="en-US" sz="1700" dirty="0"/>
              <a:t> </a:t>
            </a:r>
            <a:r>
              <a:rPr lang="en-US" sz="1700" dirty="0" err="1"/>
              <a:t>birbirinden</a:t>
            </a:r>
            <a:r>
              <a:rPr lang="en-US" sz="1700" dirty="0"/>
              <a:t> </a:t>
            </a:r>
            <a:r>
              <a:rPr lang="en-US" sz="1700" dirty="0" err="1"/>
              <a:t>farklı</a:t>
            </a:r>
            <a:r>
              <a:rPr lang="en-US" sz="1700" dirty="0"/>
              <a:t> </a:t>
            </a:r>
            <a:r>
              <a:rPr lang="en-US" sz="1700" dirty="0" err="1"/>
              <a:t>karakteristikler</a:t>
            </a:r>
            <a:r>
              <a:rPr lang="en-US" sz="1700" dirty="0"/>
              <a:t> </a:t>
            </a:r>
            <a:r>
              <a:rPr lang="en-US" sz="1700" dirty="0" err="1"/>
              <a:t>göstermesini</a:t>
            </a:r>
            <a:r>
              <a:rPr lang="en-US" sz="1700" dirty="0"/>
              <a:t> </a:t>
            </a:r>
            <a:r>
              <a:rPr lang="en-US" sz="1700" dirty="0" err="1"/>
              <a:t>nasıl</a:t>
            </a:r>
            <a:r>
              <a:rPr lang="en-US" sz="1700" dirty="0"/>
              <a:t> </a:t>
            </a:r>
            <a:r>
              <a:rPr lang="en-US" sz="1700" dirty="0" err="1"/>
              <a:t>sağlarız</a:t>
            </a:r>
            <a:r>
              <a:rPr lang="en-US" sz="1700" dirty="0"/>
              <a:t>?</a:t>
            </a:r>
            <a:endParaRPr lang="tr-TR" sz="1700" dirty="0"/>
          </a:p>
          <a:p>
            <a:pPr lvl="1"/>
            <a:r>
              <a:rPr lang="tr-TR" sz="1300" dirty="0"/>
              <a:t>Burada fizik materyalleri devreye giriyor.</a:t>
            </a:r>
            <a:endParaRPr lang="en-US" sz="1300" dirty="0"/>
          </a:p>
        </p:txBody>
      </p:sp>
      <p:pic>
        <p:nvPicPr>
          <p:cNvPr id="5" name="İçerik Yer Tutucusu 17" descr="bina, tuğla, taş, duvar içeren bir resim&#10;&#10;Açıklama otomatik olarak oluşturuldu">
            <a:extLst>
              <a:ext uri="{FF2B5EF4-FFF2-40B4-BE49-F238E27FC236}">
                <a16:creationId xmlns:a16="http://schemas.microsoft.com/office/drawing/2014/main" id="{A1E95FC6-8A35-463B-8A92-313DA2FE63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t="5131" r="8878" b="3984"/>
          <a:stretch/>
        </p:blipFill>
        <p:spPr>
          <a:xfrm>
            <a:off x="7090606" y="1485929"/>
            <a:ext cx="5106229" cy="5369859"/>
          </a:xfrm>
          <a:prstGeom prst="rect">
            <a:avLst/>
          </a:prstGeom>
        </p:spPr>
      </p:pic>
      <p:pic>
        <p:nvPicPr>
          <p:cNvPr id="47" name="İçerik Yer Tutucusu 5">
            <a:extLst>
              <a:ext uri="{FF2B5EF4-FFF2-40B4-BE49-F238E27FC236}">
                <a16:creationId xmlns:a16="http://schemas.microsoft.com/office/drawing/2014/main" id="{EEECA553-B69A-4A7E-9F83-FF8094994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7" r="1"/>
          <a:stretch/>
        </p:blipFill>
        <p:spPr>
          <a:xfrm>
            <a:off x="5270776" y="2746425"/>
            <a:ext cx="1127185" cy="1424433"/>
          </a:xfrm>
          <a:prstGeom prst="rect">
            <a:avLst/>
          </a:prstGeom>
        </p:spPr>
      </p:pic>
      <p:cxnSp>
        <p:nvCxnSpPr>
          <p:cNvPr id="48" name="Düz Ok Bağlayıcısı 47">
            <a:extLst>
              <a:ext uri="{FF2B5EF4-FFF2-40B4-BE49-F238E27FC236}">
                <a16:creationId xmlns:a16="http://schemas.microsoft.com/office/drawing/2014/main" id="{946E18A1-19F8-4DCF-B76A-9C42900222DF}"/>
              </a:ext>
            </a:extLst>
          </p:cNvPr>
          <p:cNvCxnSpPr>
            <a:cxnSpLocks/>
          </p:cNvCxnSpPr>
          <p:nvPr/>
        </p:nvCxnSpPr>
        <p:spPr>
          <a:xfrm>
            <a:off x="6190872" y="3541059"/>
            <a:ext cx="2456158" cy="0"/>
          </a:xfrm>
          <a:prstGeom prst="straightConnector1">
            <a:avLst/>
          </a:prstGeom>
          <a:ln w="57150">
            <a:solidFill>
              <a:srgbClr val="4472C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Soru işareti">
            <a:extLst>
              <a:ext uri="{FF2B5EF4-FFF2-40B4-BE49-F238E27FC236}">
                <a16:creationId xmlns:a16="http://schemas.microsoft.com/office/drawing/2014/main" id="{FE1D7765-501D-4897-8094-61F8D91D8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9185" y="24540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8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1802D66-CDDA-4F91-A5CA-D83D50FF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Oyun Objelerinin Vektörel Hareketi</a:t>
            </a:r>
            <a:endParaRPr lang="tr-TR" sz="48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138D160-0587-4508-90D0-0688D315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2B912B-6635-4E32-8F2B-F1DA931BF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r>
              <a:rPr lang="tr-TR" sz="2000" err="1"/>
              <a:t>Rigidbody</a:t>
            </a:r>
            <a:r>
              <a:rPr lang="tr-TR" sz="2000"/>
              <a:t> </a:t>
            </a:r>
            <a:r>
              <a:rPr lang="tr-TR" sz="2000" err="1"/>
              <a:t>Component'ını</a:t>
            </a:r>
            <a:r>
              <a:rPr lang="tr-TR" sz="2000"/>
              <a:t> kullanabilmek için öncelikle onun referansını almalıyız.</a:t>
            </a:r>
          </a:p>
          <a:p>
            <a:r>
              <a:rPr lang="tr-TR" sz="2000"/>
              <a:t>Kendi kodumuz içerisinde kullanabileceğimiz bir şekilde tanımlamalıyız.</a:t>
            </a:r>
          </a:p>
          <a:p>
            <a:r>
              <a:rPr lang="tr-TR" sz="2000"/>
              <a:t>Önce Component adını yazarız, sonra referans olmasını istediğimiz nesne adını yazarız. </a:t>
            </a:r>
            <a:r>
              <a:rPr lang="tr-TR" sz="2000" err="1"/>
              <a:t>Component'ımız</a:t>
            </a:r>
            <a:r>
              <a:rPr lang="tr-TR" sz="2000"/>
              <a:t> getirmek için </a:t>
            </a:r>
            <a:r>
              <a:rPr lang="tr-TR" sz="2000" err="1"/>
              <a:t>GetComponent</a:t>
            </a:r>
            <a:r>
              <a:rPr lang="tr-TR" sz="2000"/>
              <a:t> ile &lt;&gt; sembolleri içerisinde </a:t>
            </a:r>
            <a:r>
              <a:rPr lang="tr-TR" sz="2000" err="1"/>
              <a:t>Component'ımızın</a:t>
            </a:r>
            <a:r>
              <a:rPr lang="tr-TR" sz="2000"/>
              <a:t> adını yazıp, </a:t>
            </a:r>
            <a:r>
              <a:rPr lang="tr-TR" sz="2000" err="1"/>
              <a:t>Method</a:t>
            </a:r>
            <a:r>
              <a:rPr lang="tr-TR" sz="2000"/>
              <a:t> olduğu için (</a:t>
            </a:r>
            <a:r>
              <a:rPr lang="tr-TR" sz="2000" err="1"/>
              <a:t>Generic</a:t>
            </a:r>
            <a:r>
              <a:rPr lang="tr-TR" sz="2000"/>
              <a:t> </a:t>
            </a:r>
            <a:r>
              <a:rPr lang="tr-TR" sz="2000" err="1"/>
              <a:t>Method</a:t>
            </a:r>
            <a:r>
              <a:rPr lang="tr-TR" sz="2000"/>
              <a:t>) en sonuna parantez açıp kapatmamız gerekiyor.</a:t>
            </a:r>
          </a:p>
          <a:p>
            <a:r>
              <a:rPr lang="tr-TR" sz="2000"/>
              <a:t>Bu referans ile RigidBody2D'nin </a:t>
            </a:r>
            <a:r>
              <a:rPr lang="tr-TR" sz="2000" err="1"/>
              <a:t>Public</a:t>
            </a:r>
            <a:r>
              <a:rPr lang="tr-TR" sz="2000"/>
              <a:t> </a:t>
            </a:r>
            <a:r>
              <a:rPr lang="tr-TR" sz="2000" err="1"/>
              <a:t>methodlarına</a:t>
            </a:r>
            <a:r>
              <a:rPr lang="tr-TR" sz="2000"/>
              <a:t> erişebiliriz.</a:t>
            </a:r>
          </a:p>
          <a:p>
            <a:r>
              <a:rPr lang="tr-TR" sz="2000">
                <a:highlight>
                  <a:srgbClr val="F8A613"/>
                </a:highlight>
              </a:rPr>
              <a:t>Rigidbody2D myRigidBody2d = </a:t>
            </a:r>
            <a:r>
              <a:rPr lang="tr-TR" sz="2000" err="1">
                <a:highlight>
                  <a:srgbClr val="F8A613"/>
                </a:highlight>
              </a:rPr>
              <a:t>GetComponent</a:t>
            </a:r>
            <a:r>
              <a:rPr lang="tr-TR" sz="2000">
                <a:highlight>
                  <a:srgbClr val="F8A613"/>
                </a:highlight>
              </a:rPr>
              <a:t>&lt;Rigidbody2D&gt;();</a:t>
            </a:r>
          </a:p>
          <a:p>
            <a:r>
              <a:rPr lang="tr-TR" sz="2000"/>
              <a:t>Bu tarz bir nesneyi </a:t>
            </a:r>
            <a:r>
              <a:rPr lang="tr-TR" sz="2000" err="1"/>
              <a:t>vektörel</a:t>
            </a:r>
            <a:r>
              <a:rPr lang="tr-TR" sz="2000"/>
              <a:t> hareket ettirmek için </a:t>
            </a:r>
            <a:r>
              <a:rPr lang="tr-TR" sz="2000" err="1"/>
              <a:t>Impulse</a:t>
            </a:r>
            <a:r>
              <a:rPr lang="tr-TR" sz="2000"/>
              <a:t> </a:t>
            </a:r>
            <a:r>
              <a:rPr lang="tr-TR" sz="2000" err="1"/>
              <a:t>modunu</a:t>
            </a:r>
            <a:r>
              <a:rPr lang="tr-TR" sz="2000"/>
              <a:t> kullanırız. </a:t>
            </a:r>
            <a:r>
              <a:rPr lang="tr-TR" sz="2000" err="1"/>
              <a:t>Impulse</a:t>
            </a:r>
            <a:r>
              <a:rPr lang="tr-TR" sz="2000"/>
              <a:t> itme </a:t>
            </a:r>
            <a:r>
              <a:rPr lang="tr-TR" sz="2000" err="1"/>
              <a:t>kuvvetidir.s</a:t>
            </a:r>
            <a:endParaRPr lang="tr-TR" sz="2000"/>
          </a:p>
          <a:p>
            <a:r>
              <a:rPr lang="tr-TR" sz="2000"/>
              <a:t>myRigidBody2d.AddForce(</a:t>
            </a:r>
            <a:r>
              <a:rPr lang="tr-TR" sz="2000" err="1"/>
              <a:t>new</a:t>
            </a:r>
            <a:r>
              <a:rPr lang="tr-TR" sz="2000"/>
              <a:t> Vector2(0,5),ForceMode2D.Impulse);</a:t>
            </a:r>
          </a:p>
        </p:txBody>
      </p:sp>
    </p:spTree>
    <p:extLst>
      <p:ext uri="{BB962C8B-B14F-4D97-AF65-F5344CB8AC3E}">
        <p14:creationId xmlns:p14="http://schemas.microsoft.com/office/powerpoint/2010/main" val="87302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822952-D3FB-4C79-A47E-09BF7D51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Fizik Materyalleri</a:t>
            </a:r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id="{53D3BAFB-B794-4DDF-80E6-0D55A9E41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tr-TR" sz="2400" dirty="0">
                <a:solidFill>
                  <a:srgbClr val="000000"/>
                </a:solidFill>
              </a:rPr>
              <a:t>Fizik materyalleri oyun objemizin </a:t>
            </a:r>
            <a:r>
              <a:rPr lang="tr-TR" sz="2400" b="1" dirty="0">
                <a:solidFill>
                  <a:srgbClr val="000000"/>
                </a:solidFill>
              </a:rPr>
              <a:t>sürtünme</a:t>
            </a:r>
            <a:r>
              <a:rPr lang="tr-TR" sz="2400" dirty="0">
                <a:solidFill>
                  <a:srgbClr val="000000"/>
                </a:solidFill>
              </a:rPr>
              <a:t> ve </a:t>
            </a:r>
            <a:r>
              <a:rPr lang="tr-TR" sz="2400" b="1" dirty="0">
                <a:solidFill>
                  <a:srgbClr val="000000"/>
                </a:solidFill>
              </a:rPr>
              <a:t>sıçrama</a:t>
            </a:r>
            <a:r>
              <a:rPr lang="tr-TR" sz="2400" dirty="0">
                <a:solidFill>
                  <a:srgbClr val="000000"/>
                </a:solidFill>
              </a:rPr>
              <a:t> gibi fiziksel özelliklerini ayarlamamızı sağlarlar.</a:t>
            </a:r>
          </a:p>
          <a:p>
            <a:pPr lvl="1"/>
            <a:r>
              <a:rPr lang="tr-TR" sz="2000" dirty="0" err="1">
                <a:solidFill>
                  <a:srgbClr val="000000"/>
                </a:solidFill>
              </a:rPr>
              <a:t>Friction</a:t>
            </a:r>
            <a:r>
              <a:rPr lang="tr-TR" sz="2000" dirty="0">
                <a:solidFill>
                  <a:srgbClr val="000000"/>
                </a:solidFill>
              </a:rPr>
              <a:t> (Sürtünme)</a:t>
            </a:r>
          </a:p>
          <a:p>
            <a:pPr lvl="1"/>
            <a:r>
              <a:rPr lang="tr-TR" sz="2000" dirty="0" err="1">
                <a:solidFill>
                  <a:srgbClr val="000000"/>
                </a:solidFill>
              </a:rPr>
              <a:t>Bounciness</a:t>
            </a:r>
            <a:r>
              <a:rPr lang="tr-TR" sz="2000" dirty="0">
                <a:solidFill>
                  <a:srgbClr val="000000"/>
                </a:solidFill>
              </a:rPr>
              <a:t> (Sıçrama)</a:t>
            </a:r>
          </a:p>
        </p:txBody>
      </p:sp>
    </p:spTree>
    <p:extLst>
      <p:ext uri="{BB962C8B-B14F-4D97-AF65-F5344CB8AC3E}">
        <p14:creationId xmlns:p14="http://schemas.microsoft.com/office/powerpoint/2010/main" val="3267050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822952-D3FB-4C79-A47E-09BF7D51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tr-TR" sz="4000">
                <a:solidFill>
                  <a:srgbClr val="FFFFFF"/>
                </a:solidFill>
              </a:rPr>
              <a:t>Fizik Materyalleri</a:t>
            </a:r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id="{53D3BAFB-B794-4DDF-80E6-0D55A9E41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rgbClr val="000000"/>
                </a:solidFill>
              </a:rPr>
              <a:t>Materyaller (</a:t>
            </a:r>
            <a:r>
              <a:rPr lang="tr-TR" sz="2000" dirty="0" err="1">
                <a:solidFill>
                  <a:srgbClr val="000000"/>
                </a:solidFill>
              </a:rPr>
              <a:t>Materials</a:t>
            </a:r>
            <a:r>
              <a:rPr lang="tr-TR" sz="2000" dirty="0">
                <a:solidFill>
                  <a:srgbClr val="000000"/>
                </a:solidFill>
              </a:rPr>
              <a:t>) </a:t>
            </a:r>
            <a:r>
              <a:rPr lang="tr-TR" sz="2000" dirty="0" err="1">
                <a:solidFill>
                  <a:srgbClr val="000000"/>
                </a:solidFill>
              </a:rPr>
              <a:t>Collider’lar</a:t>
            </a:r>
            <a:r>
              <a:rPr lang="tr-TR" sz="2000" dirty="0">
                <a:solidFill>
                  <a:srgbClr val="000000"/>
                </a:solidFill>
              </a:rPr>
              <a:t> ile beraber kullanılırlar. </a:t>
            </a:r>
          </a:p>
          <a:p>
            <a:r>
              <a:rPr lang="tr-TR" sz="2000" dirty="0" err="1">
                <a:solidFill>
                  <a:srgbClr val="000000"/>
                </a:solidFill>
              </a:rPr>
              <a:t>Unity’nin</a:t>
            </a:r>
            <a:r>
              <a:rPr lang="tr-TR" sz="2000" dirty="0">
                <a:solidFill>
                  <a:srgbClr val="000000"/>
                </a:solidFill>
              </a:rPr>
              <a:t> içerisinde bulunan fizik motoru fizik materyalleri uygulanmış </a:t>
            </a:r>
            <a:r>
              <a:rPr lang="tr-TR" sz="2000" dirty="0" err="1">
                <a:solidFill>
                  <a:srgbClr val="000000"/>
                </a:solidFill>
              </a:rPr>
              <a:t>Collider’ları</a:t>
            </a:r>
            <a:r>
              <a:rPr lang="tr-TR" sz="2000" dirty="0">
                <a:solidFill>
                  <a:srgbClr val="000000"/>
                </a:solidFill>
              </a:rPr>
              <a:t> algıladıktan sonra eğer o objelere uygulanan bir kuvvet varsa materyallerin karakteristiğine göre o kuvvetin değerini ya da yönünü değiştirerek cismin hareketine devam etmesini sağlar.</a:t>
            </a:r>
          </a:p>
          <a:p>
            <a:r>
              <a:rPr lang="tr-TR" sz="2000" dirty="0">
                <a:solidFill>
                  <a:srgbClr val="000000"/>
                </a:solidFill>
              </a:rPr>
              <a:t> Çarpışma algılama işleminden sonra oyunda bir takım değişiklikler yapabiliriz. </a:t>
            </a:r>
          </a:p>
          <a:p>
            <a:pPr lvl="1"/>
            <a:r>
              <a:rPr lang="tr-TR" sz="2000" dirty="0">
                <a:solidFill>
                  <a:srgbClr val="000000"/>
                </a:solidFill>
              </a:rPr>
              <a:t>Örneğin uzay gemisinin sahneden yok olması ya da kenarlara her çarptığında hasar alması gibi.</a:t>
            </a:r>
          </a:p>
        </p:txBody>
      </p:sp>
    </p:spTree>
    <p:extLst>
      <p:ext uri="{BB962C8B-B14F-4D97-AF65-F5344CB8AC3E}">
        <p14:creationId xmlns:p14="http://schemas.microsoft.com/office/powerpoint/2010/main" val="3130163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 descr="ekran görüntüsü, siyah, telefon içeren bir resim&#10;&#10;Açıklama otomatik olarak oluşturuldu">
            <a:extLst>
              <a:ext uri="{FF2B5EF4-FFF2-40B4-BE49-F238E27FC236}">
                <a16:creationId xmlns:a16="http://schemas.microsoft.com/office/drawing/2014/main" id="{BD337965-5018-496E-803E-23CFC7A2AE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" b="17740"/>
          <a:stretch/>
        </p:blipFill>
        <p:spPr>
          <a:xfrm>
            <a:off x="20" y="206071"/>
            <a:ext cx="12191980" cy="4801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3840845"/>
            <a:ext cx="12195047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F5602F3-7A8B-4D21-BD90-42900A68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5566756"/>
            <a:ext cx="10592174" cy="656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Materials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357179-CA15-46E8-A039-76FF3025F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788" y="5082381"/>
            <a:ext cx="9416898" cy="484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</a:rPr>
              <a:t>Materials klasörünü oluşturalım.</a:t>
            </a:r>
          </a:p>
        </p:txBody>
      </p:sp>
    </p:spTree>
    <p:extLst>
      <p:ext uri="{BB962C8B-B14F-4D97-AF65-F5344CB8AC3E}">
        <p14:creationId xmlns:p14="http://schemas.microsoft.com/office/powerpoint/2010/main" val="3931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İçerik Yer Tutucusu 5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2C40FC2B-FE34-4EA2-8D5E-775529279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1" r="2" b="6710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sp>
        <p:nvSpPr>
          <p:cNvPr id="25" name="Başlık 6">
            <a:extLst>
              <a:ext uri="{FF2B5EF4-FFF2-40B4-BE49-F238E27FC236}">
                <a16:creationId xmlns:a16="http://schemas.microsoft.com/office/drawing/2014/main" id="{CC70A235-7302-4465-B6FC-7BC91876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272" y="3992591"/>
            <a:ext cx="4800261" cy="164459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tr-TR" dirty="0" err="1">
                <a:solidFill>
                  <a:srgbClr val="000000"/>
                </a:solidFill>
              </a:rPr>
              <a:t>Materials</a:t>
            </a:r>
            <a:r>
              <a:rPr lang="tr-TR" dirty="0">
                <a:solidFill>
                  <a:srgbClr val="000000"/>
                </a:solidFill>
              </a:rPr>
              <a:t> klasörüne </a:t>
            </a:r>
            <a:r>
              <a:rPr lang="tr-TR" dirty="0" err="1">
                <a:solidFill>
                  <a:srgbClr val="000000"/>
                </a:solidFill>
              </a:rPr>
              <a:t>Create</a:t>
            </a:r>
            <a:r>
              <a:rPr lang="tr-TR" dirty="0">
                <a:solidFill>
                  <a:srgbClr val="000000"/>
                </a:solidFill>
              </a:rPr>
              <a:t> seçenekleri ile </a:t>
            </a:r>
            <a:br>
              <a:rPr lang="tr-TR" dirty="0">
                <a:solidFill>
                  <a:srgbClr val="000000"/>
                </a:solidFill>
              </a:rPr>
            </a:br>
            <a:r>
              <a:rPr lang="tr-TR" b="1" dirty="0" err="1">
                <a:solidFill>
                  <a:srgbClr val="000000"/>
                </a:solidFill>
              </a:rPr>
              <a:t>Physics</a:t>
            </a:r>
            <a:r>
              <a:rPr lang="tr-TR" b="1" dirty="0">
                <a:solidFill>
                  <a:srgbClr val="000000"/>
                </a:solidFill>
              </a:rPr>
              <a:t> </a:t>
            </a:r>
            <a:r>
              <a:rPr lang="tr-TR" b="1" dirty="0" err="1">
                <a:solidFill>
                  <a:srgbClr val="000000"/>
                </a:solidFill>
              </a:rPr>
              <a:t>Materials</a:t>
            </a:r>
            <a:r>
              <a:rPr lang="tr-TR" b="1" dirty="0">
                <a:solidFill>
                  <a:srgbClr val="000000"/>
                </a:solidFill>
              </a:rPr>
              <a:t> 2D </a:t>
            </a:r>
            <a:br>
              <a:rPr lang="tr-TR" dirty="0">
                <a:solidFill>
                  <a:srgbClr val="000000"/>
                </a:solidFill>
              </a:rPr>
            </a:br>
            <a:r>
              <a:rPr lang="tr-TR" dirty="0">
                <a:solidFill>
                  <a:srgbClr val="000000"/>
                </a:solidFill>
              </a:rPr>
              <a:t>ekliyoruz.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25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426FF817-BAD0-4412-8E15-024F972E30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1" r="16648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Başlık 3">
            <a:extLst>
              <a:ext uri="{FF2B5EF4-FFF2-40B4-BE49-F238E27FC236}">
                <a16:creationId xmlns:a16="http://schemas.microsoft.com/office/drawing/2014/main" id="{4B1DA43A-B1E3-4C6E-B611-6462F76F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320" y="4560914"/>
            <a:ext cx="486917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Kenar Materyal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E33C1B2A-64A8-43DA-93AE-B58B95231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51321" y="1382165"/>
            <a:ext cx="4869179" cy="3047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Önce kenarlarda kullanacağımız materyali oluşturalım. </a:t>
            </a:r>
          </a:p>
          <a:p>
            <a:r>
              <a:rPr lang="en-US" sz="1800">
                <a:solidFill>
                  <a:srgbClr val="000000"/>
                </a:solidFill>
              </a:rPr>
              <a:t>Onun için adına </a:t>
            </a:r>
            <a:r>
              <a:rPr lang="en-US" sz="1800" b="1">
                <a:solidFill>
                  <a:srgbClr val="000000"/>
                </a:solidFill>
              </a:rPr>
              <a:t>KenarMateryal</a:t>
            </a:r>
            <a:r>
              <a:rPr lang="en-US" sz="1800">
                <a:solidFill>
                  <a:srgbClr val="000000"/>
                </a:solidFill>
              </a:rPr>
              <a:t> diyebiliriz.</a:t>
            </a:r>
          </a:p>
        </p:txBody>
      </p:sp>
    </p:spTree>
    <p:extLst>
      <p:ext uri="{BB962C8B-B14F-4D97-AF65-F5344CB8AC3E}">
        <p14:creationId xmlns:p14="http://schemas.microsoft.com/office/powerpoint/2010/main" val="4223432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3EDD24B-009D-468C-AFE9-67E3653D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Kenar Materyal Inspector</a:t>
            </a:r>
          </a:p>
        </p:txBody>
      </p:sp>
      <p:pic>
        <p:nvPicPr>
          <p:cNvPr id="6" name="İçerik Yer Tutucusu 5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3316566-05AD-4B47-AE1D-D25AF09955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72" y="594362"/>
            <a:ext cx="8525223" cy="2834637"/>
          </a:xfrm>
          <a:prstGeom prst="rect">
            <a:avLst/>
          </a:prstGeo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894F451-EB28-44F7-A4ED-8D5D2FB3D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60700" y="4889365"/>
            <a:ext cx="6070600" cy="13514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Oyunda sürtünmeyi dikkate almayacağımız için KenarMateryal seçiliyken Friction (Sürtünme) değerini 0 yapıyoruz. </a:t>
            </a:r>
          </a:p>
          <a:p>
            <a:r>
              <a:rPr lang="en-US" sz="1800">
                <a:solidFill>
                  <a:schemeClr val="bg1"/>
                </a:solidFill>
              </a:rPr>
              <a:t>Bounciness (Sıçrama) değerini 1 yapacağız.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01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7C8E2945-4130-4126-8202-CE1F629D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Uzay</a:t>
            </a:r>
            <a:r>
              <a:rPr lang="en-US" sz="36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Gemisi</a:t>
            </a:r>
            <a:r>
              <a:rPr lang="en-US" sz="36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Materyal</a:t>
            </a:r>
            <a:r>
              <a:rPr lang="tr-TR" sz="36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600" kern="120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Inspector</a:t>
            </a:r>
            <a:endParaRPr lang="en-US" sz="3600" kern="1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İçerik Yer Tutucusu 7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178B200-2051-499C-8596-4188660573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3" y="971268"/>
            <a:ext cx="8959272" cy="2956560"/>
          </a:xfrm>
          <a:prstGeom prst="rect">
            <a:avLst/>
          </a:prstGeom>
        </p:spPr>
      </p:pic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FD34E641-07EB-4DDE-A67B-4261455D2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31136" y="5542925"/>
            <a:ext cx="7729728" cy="76897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</a:rPr>
              <a:t>UzayGemisiMateryal değerleri için de aynı ayarları yapıyoruz.</a:t>
            </a:r>
          </a:p>
          <a:p>
            <a:pPr lvl="1" algn="ctr"/>
            <a:r>
              <a:rPr lang="en-US" sz="1300">
                <a:solidFill>
                  <a:schemeClr val="bg1"/>
                </a:solidFill>
              </a:rPr>
              <a:t>Fiction </a:t>
            </a:r>
            <a:r>
              <a:rPr lang="en-US" sz="130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1300">
                <a:solidFill>
                  <a:schemeClr val="bg1"/>
                </a:solidFill>
              </a:rPr>
              <a:t> 0</a:t>
            </a:r>
          </a:p>
          <a:p>
            <a:pPr lvl="1" algn="ctr"/>
            <a:r>
              <a:rPr lang="en-US" sz="1300">
                <a:solidFill>
                  <a:schemeClr val="bg1"/>
                </a:solidFill>
              </a:rPr>
              <a:t>Bounciness </a:t>
            </a:r>
            <a:r>
              <a:rPr lang="en-US" sz="130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130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0399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D532D8-4BE5-48D5-8CC6-19392A5F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Uzay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Gemisi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Material</a:t>
            </a:r>
            <a:b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Materyalimizi sürükleyerek uzaygemisi objemizin </a:t>
            </a:r>
            <a:r>
              <a:rPr lang="tr-TR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</a:t>
            </a:r>
            <a:r>
              <a:rPr lang="tr-TR" sz="2700" dirty="0"/>
              <a:t> </a:t>
            </a: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kısmına bırakırız.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83EF8A5-1BA3-4CC6-A4AC-68D02EB7C9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5" r="9990"/>
          <a:stretch/>
        </p:blipFill>
        <p:spPr>
          <a:xfrm>
            <a:off x="-3048" y="576072"/>
            <a:ext cx="4147225" cy="5522976"/>
          </a:xfrm>
          <a:prstGeom prst="rect">
            <a:avLst/>
          </a:prstGeom>
        </p:spPr>
      </p:pic>
      <p:pic>
        <p:nvPicPr>
          <p:cNvPr id="9" name="İçerik Yer Tutucusu 5" descr="ekran görüntüsü, ekran, siyah, vitrin içeren bir resim&#10;&#10;Açıklama otomatik olarak oluşturuldu">
            <a:extLst>
              <a:ext uri="{FF2B5EF4-FFF2-40B4-BE49-F238E27FC236}">
                <a16:creationId xmlns:a16="http://schemas.microsoft.com/office/drawing/2014/main" id="{8DEB8124-3602-42B5-8408-15DE14FEB8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29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67B0DBEB-86BA-4919-820A-4EC385817A5F}"/>
              </a:ext>
            </a:extLst>
          </p:cNvPr>
          <p:cNvCxnSpPr/>
          <p:nvPr/>
        </p:nvCxnSpPr>
        <p:spPr>
          <a:xfrm flipV="1">
            <a:off x="3332136" y="2931192"/>
            <a:ext cx="3161654" cy="123986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99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0D4C7DCC-6FF2-4B1E-B6B7-E62946997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3700" dirty="0"/>
              <a:t>Materyali ekledik.</a:t>
            </a:r>
            <a:endParaRPr lang="en-US" sz="3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İçerik Yer Tutucusu 7" descr="ekran görüntüsü, ekran, siyah, oturma içeren bir resim&#10;&#10;Açıklama otomatik olarak oluşturuldu">
            <a:extLst>
              <a:ext uri="{FF2B5EF4-FFF2-40B4-BE49-F238E27FC236}">
                <a16:creationId xmlns:a16="http://schemas.microsoft.com/office/drawing/2014/main" id="{65F9E7BE-AF3C-47B7-BC8C-CAA08B1A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2" r="-2" b="17164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83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D532D8-4BE5-48D5-8CC6-19392A5F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36158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 </a:t>
            </a:r>
            <a:r>
              <a:rPr lang="tr-TR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Camera</a:t>
            </a:r>
            <a:r>
              <a:rPr lang="tr-TR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</a:t>
            </a:r>
            <a:b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Materyalimizi sürükleyerek </a:t>
            </a:r>
            <a:r>
              <a:rPr lang="tr-TR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MainCamera</a:t>
            </a: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objemizin </a:t>
            </a:r>
            <a:r>
              <a:rPr lang="tr-TR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</a:t>
            </a:r>
            <a:r>
              <a:rPr lang="tr-TR" sz="2700" dirty="0"/>
              <a:t> </a:t>
            </a: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kısmına bırakırız.</a:t>
            </a:r>
            <a:b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 işlemi tüm </a:t>
            </a:r>
            <a:r>
              <a:rPr lang="tr-TR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Edge</a:t>
            </a: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Collider’lar</a:t>
            </a:r>
            <a:r>
              <a:rPr lang="tr-TR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için yapmamız gerekmektedir.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İçerik Yer Tutucusu 1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83EF8A5-1BA3-4CC6-A4AC-68D02EB7C9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5" r="9990"/>
          <a:stretch/>
        </p:blipFill>
        <p:spPr>
          <a:xfrm>
            <a:off x="0" y="813578"/>
            <a:ext cx="3785275" cy="5040957"/>
          </a:xfrm>
          <a:prstGeom prst="rect">
            <a:avLst/>
          </a:prstGeom>
        </p:spPr>
      </p:pic>
      <p:pic>
        <p:nvPicPr>
          <p:cNvPr id="9" name="İçerik Yer Tutucusu 5">
            <a:extLst>
              <a:ext uri="{FF2B5EF4-FFF2-40B4-BE49-F238E27FC236}">
                <a16:creationId xmlns:a16="http://schemas.microsoft.com/office/drawing/2014/main" id="{8DEB8124-3602-42B5-8408-15DE14FEB8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1946" y="813578"/>
            <a:ext cx="4093258" cy="5040957"/>
          </a:xfrm>
          <a:prstGeom prst="rect">
            <a:avLst/>
          </a:prstGeom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67B0DBEB-86BA-4919-820A-4EC385817A5F}"/>
              </a:ext>
            </a:extLst>
          </p:cNvPr>
          <p:cNvCxnSpPr>
            <a:cxnSpLocks/>
          </p:cNvCxnSpPr>
          <p:nvPr/>
        </p:nvCxnSpPr>
        <p:spPr>
          <a:xfrm flipV="1">
            <a:off x="1567543" y="2790701"/>
            <a:ext cx="4370119" cy="140491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Ok Bağlayıcısı 40">
            <a:extLst>
              <a:ext uri="{FF2B5EF4-FFF2-40B4-BE49-F238E27FC236}">
                <a16:creationId xmlns:a16="http://schemas.microsoft.com/office/drawing/2014/main" id="{FB7681B1-F83B-452C-B9EF-62A7B547616C}"/>
              </a:ext>
            </a:extLst>
          </p:cNvPr>
          <p:cNvCxnSpPr>
            <a:cxnSpLocks/>
          </p:cNvCxnSpPr>
          <p:nvPr/>
        </p:nvCxnSpPr>
        <p:spPr>
          <a:xfrm>
            <a:off x="1567543" y="3083593"/>
            <a:ext cx="3063834" cy="2224677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Ok Bağlayıcısı 42">
            <a:extLst>
              <a:ext uri="{FF2B5EF4-FFF2-40B4-BE49-F238E27FC236}">
                <a16:creationId xmlns:a16="http://schemas.microsoft.com/office/drawing/2014/main" id="{80859CEC-FB11-49A8-B2BE-87CBE90AB039}"/>
              </a:ext>
            </a:extLst>
          </p:cNvPr>
          <p:cNvCxnSpPr>
            <a:cxnSpLocks/>
          </p:cNvCxnSpPr>
          <p:nvPr/>
        </p:nvCxnSpPr>
        <p:spPr>
          <a:xfrm>
            <a:off x="1446811" y="3235994"/>
            <a:ext cx="3053937" cy="2333533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B0877864-DB04-4DBA-B38D-3365012E29C4}"/>
              </a:ext>
            </a:extLst>
          </p:cNvPr>
          <p:cNvCxnSpPr>
            <a:cxnSpLocks/>
          </p:cNvCxnSpPr>
          <p:nvPr/>
        </p:nvCxnSpPr>
        <p:spPr>
          <a:xfrm>
            <a:off x="1208112" y="3344850"/>
            <a:ext cx="3292636" cy="2509685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7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7" name="Başlık 6">
            <a:extLst>
              <a:ext uri="{FF2B5EF4-FFF2-40B4-BE49-F238E27FC236}">
                <a16:creationId xmlns:a16="http://schemas.microsoft.com/office/drawing/2014/main" id="{666DD5A9-E509-439B-9D4A-77C1FF86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563895"/>
            <a:ext cx="5109005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tr-TR" sz="4000" kern="1200" dirty="0" err="1">
                <a:latin typeface="+mj-lt"/>
                <a:ea typeface="+mj-ea"/>
                <a:cs typeface="+mj-cs"/>
              </a:rPr>
              <a:t>Scene</a:t>
            </a:r>
            <a:r>
              <a:rPr lang="tr-TR" sz="4000" kern="1200" dirty="0">
                <a:latin typeface="+mj-lt"/>
                <a:ea typeface="+mj-ea"/>
                <a:cs typeface="+mj-cs"/>
              </a:rPr>
              <a:t> (Sahne</a:t>
            </a:r>
            <a:r>
              <a:rPr lang="tr-TR" sz="4000" dirty="0"/>
              <a:t>) Görünümü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3" name="İçerik Yer Tutucusu 12" descr="oturma, küçük, beyaz, hazır içeren bir resim&#10;&#10;Açıklama otomatik olarak oluşturuldu">
            <a:extLst>
              <a:ext uri="{FF2B5EF4-FFF2-40B4-BE49-F238E27FC236}">
                <a16:creationId xmlns:a16="http://schemas.microsoft.com/office/drawing/2014/main" id="{A7129E39-5E99-496B-9F27-0C3E3128C1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9" b="2"/>
          <a:stretch/>
        </p:blipFill>
        <p:spPr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E4CA7DD0-3858-4997-BD2D-A3F8323DDC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r="4359" b="1"/>
          <a:stretch/>
        </p:blipFill>
        <p:spPr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6FFD8-0731-4161-AA7A-6322D6B85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1776" y="4571423"/>
            <a:ext cx="5208544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1800" dirty="0"/>
              <a:t>Play ile oyunu oynattığımızda </a:t>
            </a:r>
            <a:r>
              <a:rPr lang="tr-TR" sz="1800" dirty="0" err="1"/>
              <a:t>Scene</a:t>
            </a:r>
            <a:r>
              <a:rPr lang="tr-TR" sz="1800" dirty="0"/>
              <a:t> (sahne) penceresine geçtiğimizde oyun objemizin harekete devam ettiğini görüyoruz.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42070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0D4C7DCC-6FF2-4B1E-B6B7-E62946997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Materyali ekledik.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65F9E7BE-AF3C-47B7-BC8C-CAA08B1A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" r="-2" b="32197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4992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C4E5BA4-0D77-44DD-9E6F-0884F481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 Play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arpisma">
            <a:hlinkClick r:id="" action="ppaction://media"/>
            <a:extLst>
              <a:ext uri="{FF2B5EF4-FFF2-40B4-BE49-F238E27FC236}">
                <a16:creationId xmlns:a16="http://schemas.microsoft.com/office/drawing/2014/main" id="{E2359639-5427-423C-849D-B1760477688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244" y="1469389"/>
            <a:ext cx="5628018" cy="36863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3FB3DB-6F20-4EB2-AC54-4597291C0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Play </a:t>
            </a:r>
            <a:r>
              <a:rPr lang="en-US" sz="1800" dirty="0" err="1"/>
              <a:t>tuşuna</a:t>
            </a:r>
            <a:r>
              <a:rPr lang="en-US" sz="1800" dirty="0"/>
              <a:t> </a:t>
            </a:r>
            <a:r>
              <a:rPr lang="en-US" sz="1800" dirty="0" err="1"/>
              <a:t>basıp</a:t>
            </a:r>
            <a:r>
              <a:rPr lang="en-US" sz="1800" dirty="0"/>
              <a:t> </a:t>
            </a:r>
            <a:r>
              <a:rPr lang="en-US" sz="1800" dirty="0" err="1"/>
              <a:t>oyunu</a:t>
            </a:r>
            <a:r>
              <a:rPr lang="en-US" sz="1800" dirty="0"/>
              <a:t> </a:t>
            </a:r>
            <a:r>
              <a:rPr lang="en-US" sz="1800" dirty="0" err="1"/>
              <a:t>çalıştırdığımızda</a:t>
            </a:r>
            <a:r>
              <a:rPr lang="en-US" sz="1800" dirty="0"/>
              <a:t> </a:t>
            </a:r>
            <a:r>
              <a:rPr lang="en-US" sz="1800" dirty="0" err="1"/>
              <a:t>uzay</a:t>
            </a:r>
            <a:r>
              <a:rPr lang="en-US" sz="1800" dirty="0"/>
              <a:t> </a:t>
            </a:r>
            <a:r>
              <a:rPr lang="en-US" sz="1800" dirty="0" err="1"/>
              <a:t>gemimiz</a:t>
            </a:r>
            <a:r>
              <a:rPr lang="en-US" sz="1800" dirty="0"/>
              <a:t> </a:t>
            </a:r>
            <a:r>
              <a:rPr lang="en-US" sz="1800" dirty="0" err="1"/>
              <a:t>çarptığı</a:t>
            </a:r>
            <a:r>
              <a:rPr lang="en-US" sz="1800" dirty="0"/>
              <a:t> </a:t>
            </a:r>
            <a:r>
              <a:rPr lang="en-US" sz="1800" dirty="0" err="1"/>
              <a:t>açıya</a:t>
            </a:r>
            <a:r>
              <a:rPr lang="en-US" sz="1800" dirty="0"/>
              <a:t> </a:t>
            </a:r>
            <a:r>
              <a:rPr lang="en-US" sz="1800" dirty="0" err="1"/>
              <a:t>göre</a:t>
            </a:r>
            <a:r>
              <a:rPr lang="en-US" sz="1800" dirty="0"/>
              <a:t> </a:t>
            </a:r>
            <a:r>
              <a:rPr lang="en-US" sz="1800" dirty="0" err="1"/>
              <a:t>kuvvetin</a:t>
            </a:r>
            <a:r>
              <a:rPr lang="en-US" sz="1800" dirty="0"/>
              <a:t> </a:t>
            </a:r>
            <a:r>
              <a:rPr lang="en-US" sz="1800" dirty="0" err="1"/>
              <a:t>yönü</a:t>
            </a:r>
            <a:r>
              <a:rPr lang="en-US" sz="1800" dirty="0"/>
              <a:t> </a:t>
            </a:r>
            <a:r>
              <a:rPr lang="en-US" sz="1800" dirty="0" err="1"/>
              <a:t>değişerek</a:t>
            </a:r>
            <a:r>
              <a:rPr lang="en-US" sz="1800" dirty="0"/>
              <a:t> </a:t>
            </a:r>
            <a:r>
              <a:rPr lang="en-US" sz="1800" dirty="0" err="1"/>
              <a:t>hareketine</a:t>
            </a:r>
            <a:r>
              <a:rPr lang="en-US" sz="1800" dirty="0"/>
              <a:t> </a:t>
            </a:r>
            <a:r>
              <a:rPr lang="en-US" sz="1800" dirty="0" err="1"/>
              <a:t>devam</a:t>
            </a:r>
            <a:r>
              <a:rPr lang="en-US" sz="1800" dirty="0"/>
              <a:t> ed</a:t>
            </a:r>
            <a:r>
              <a:rPr lang="tr-TR" sz="1800" dirty="0"/>
              <a:t>e</a:t>
            </a:r>
            <a:r>
              <a:rPr lang="en-US" sz="1800" dirty="0"/>
              <a:t>r.</a:t>
            </a:r>
          </a:p>
          <a:p>
            <a:r>
              <a:rPr lang="en-US" sz="1800" dirty="0" err="1"/>
              <a:t>Ortamda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sürtünme</a:t>
            </a:r>
            <a:r>
              <a:rPr lang="en-US" sz="1800" dirty="0"/>
              <a:t> </a:t>
            </a:r>
            <a:r>
              <a:rPr lang="en-US" sz="1800" dirty="0" err="1"/>
              <a:t>olmadığı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hareket</a:t>
            </a:r>
            <a:r>
              <a:rPr lang="en-US" sz="1800" dirty="0"/>
              <a:t> biz </a:t>
            </a:r>
            <a:r>
              <a:rPr lang="en-US" sz="1800" dirty="0" err="1"/>
              <a:t>oyunu</a:t>
            </a:r>
            <a:r>
              <a:rPr lang="en-US" sz="1800" dirty="0"/>
              <a:t> </a:t>
            </a:r>
            <a:r>
              <a:rPr lang="en-US" sz="1800" dirty="0" err="1"/>
              <a:t>durduruna</a:t>
            </a:r>
            <a:r>
              <a:rPr lang="en-US" sz="1800" dirty="0"/>
              <a:t> </a:t>
            </a:r>
            <a:r>
              <a:rPr lang="en-US" sz="1800" dirty="0" err="1"/>
              <a:t>kadar</a:t>
            </a:r>
            <a:r>
              <a:rPr lang="en-US" sz="1800" dirty="0"/>
              <a:t> </a:t>
            </a:r>
            <a:r>
              <a:rPr lang="en-US" sz="1800" dirty="0" err="1"/>
              <a:t>devam</a:t>
            </a:r>
            <a:r>
              <a:rPr lang="en-US" sz="1800" dirty="0"/>
              <a:t> </a:t>
            </a:r>
            <a:r>
              <a:rPr lang="en-US" sz="1800" dirty="0" err="1"/>
              <a:t>eder</a:t>
            </a:r>
            <a:r>
              <a:rPr lang="en-US" sz="1800" dirty="0"/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4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50EA44-9DF7-4988-BE8B-6BFD62966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B73EC6-A358-4B95-8ADA-750A1358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026" y="540167"/>
            <a:ext cx="582837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800" kern="1200" dirty="0" err="1">
                <a:latin typeface="+mj-lt"/>
                <a:ea typeface="+mj-ea"/>
                <a:cs typeface="+mj-cs"/>
              </a:rPr>
              <a:t>Tag</a:t>
            </a:r>
            <a:r>
              <a:rPr lang="tr-TR" sz="4800" kern="1200" dirty="0">
                <a:latin typeface="+mj-lt"/>
                <a:ea typeface="+mj-ea"/>
                <a:cs typeface="+mj-cs"/>
              </a:rPr>
              <a:t> Değeri Eklemek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90E19-E9B6-4BD2-909F-5CC48808D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80018"/>
            <a:ext cx="761912" cy="544982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5FF27A2-9B08-4CAF-977B-5F769A083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2026" y="2880452"/>
            <a:ext cx="5828376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 dirty="0"/>
              <a:t>Mevcut </a:t>
            </a:r>
            <a:r>
              <a:rPr lang="tr-TR" sz="2000" dirty="0" err="1"/>
              <a:t>Tag</a:t>
            </a:r>
            <a:r>
              <a:rPr lang="tr-TR" sz="2000" dirty="0"/>
              <a:t> değerleri arasında objeye atamak istediğimiz </a:t>
            </a:r>
            <a:r>
              <a:rPr lang="tr-TR" sz="2000" dirty="0" err="1"/>
              <a:t>Tag</a:t>
            </a:r>
            <a:r>
              <a:rPr lang="tr-TR" sz="2000" dirty="0"/>
              <a:t> değeri mevcut değil ise aşağıdaki adımlar izlenmelidir.</a:t>
            </a:r>
          </a:p>
          <a:p>
            <a:pPr lvl="1"/>
            <a:r>
              <a:rPr lang="tr-TR" sz="1600" dirty="0" err="1"/>
              <a:t>Add</a:t>
            </a:r>
            <a:r>
              <a:rPr lang="tr-TR" sz="1600" dirty="0"/>
              <a:t> </a:t>
            </a:r>
            <a:r>
              <a:rPr lang="tr-TR" sz="1600" dirty="0" err="1"/>
              <a:t>Tag</a:t>
            </a:r>
            <a:r>
              <a:rPr lang="tr-TR" sz="1600" dirty="0"/>
              <a:t>… seçeneğine tıklanır.</a:t>
            </a:r>
          </a:p>
          <a:p>
            <a:pPr lvl="1"/>
            <a:r>
              <a:rPr lang="tr-TR" sz="1600" dirty="0"/>
              <a:t>Karşımıza gelen penceredeki + düğmesine tıklanır. </a:t>
            </a:r>
          </a:p>
          <a:p>
            <a:pPr lvl="1"/>
            <a:r>
              <a:rPr lang="tr-TR" sz="1600" dirty="0"/>
              <a:t>Ekrana gelen pencereden </a:t>
            </a:r>
            <a:r>
              <a:rPr lang="tr-TR" sz="1600" dirty="0" err="1"/>
              <a:t>Tag</a:t>
            </a:r>
            <a:r>
              <a:rPr lang="tr-TR" sz="1600" dirty="0"/>
              <a:t> ismi yazılarak </a:t>
            </a:r>
            <a:r>
              <a:rPr lang="tr-TR" sz="1600" dirty="0" err="1"/>
              <a:t>Save</a:t>
            </a:r>
            <a:r>
              <a:rPr lang="tr-TR" sz="1600" dirty="0"/>
              <a:t> düğmesine tıklanır.</a:t>
            </a:r>
          </a:p>
          <a:p>
            <a:pPr lvl="1"/>
            <a:r>
              <a:rPr lang="tr-TR" sz="1600" dirty="0"/>
              <a:t>Eklemiş olduğumuz bu </a:t>
            </a:r>
            <a:r>
              <a:rPr lang="tr-TR" sz="1600" dirty="0" err="1"/>
              <a:t>Tag</a:t>
            </a:r>
            <a:r>
              <a:rPr lang="tr-TR" sz="1600" dirty="0"/>
              <a:t> değeri listeden seçilerek objemize aktarılması sağlanır.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0BCDA5-2D44-4128-806C-857815909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İçerik Yer Tutucusu 5" descr="ekran görüntüsü, ekran, vitrin, telefon içeren bir resim&#10;&#10;Açıklama otomatik olarak oluşturuldu">
            <a:extLst>
              <a:ext uri="{FF2B5EF4-FFF2-40B4-BE49-F238E27FC236}">
                <a16:creationId xmlns:a16="http://schemas.microsoft.com/office/drawing/2014/main" id="{6CA0C951-8F55-42AE-8127-11A1D2A7FD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838" y="720725"/>
            <a:ext cx="4273550" cy="3197225"/>
          </a:xfrm>
          <a:prstGeom prst="rect">
            <a:avLst/>
          </a:prstGeom>
        </p:spPr>
      </p:pic>
      <p:pic>
        <p:nvPicPr>
          <p:cNvPr id="11" name="İçerik Yer Tutucusu 10" descr="ekran görüntüsü, ekran, siyah, vitrin içeren bir resim&#10;&#10;Açıklama otomatik olarak oluşturuldu">
            <a:extLst>
              <a:ext uri="{FF2B5EF4-FFF2-40B4-BE49-F238E27FC236}">
                <a16:creationId xmlns:a16="http://schemas.microsoft.com/office/drawing/2014/main" id="{B07609AE-82BF-4253-B344-87F1F60292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838" y="4000500"/>
            <a:ext cx="4273550" cy="2092325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8B57D59E-13B7-429B-85FD-801BD8D13DDA}"/>
              </a:ext>
            </a:extLst>
          </p:cNvPr>
          <p:cNvSpPr/>
          <p:nvPr/>
        </p:nvSpPr>
        <p:spPr>
          <a:xfrm>
            <a:off x="1167500" y="3429000"/>
            <a:ext cx="2380206" cy="44660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6" name="Dikdörtgen 45">
            <a:extLst>
              <a:ext uri="{FF2B5EF4-FFF2-40B4-BE49-F238E27FC236}">
                <a16:creationId xmlns:a16="http://schemas.microsoft.com/office/drawing/2014/main" id="{C83DA9E9-E949-4A06-8031-FEB0DD0C77FD}"/>
              </a:ext>
            </a:extLst>
          </p:cNvPr>
          <p:cNvSpPr/>
          <p:nvPr/>
        </p:nvSpPr>
        <p:spPr>
          <a:xfrm>
            <a:off x="358377" y="5091289"/>
            <a:ext cx="4243433" cy="6321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2768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B73EC6-A358-4B95-8ADA-750A1358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Oyun Objesine </a:t>
            </a:r>
            <a:br>
              <a:rPr lang="en-US" sz="3700"/>
            </a:br>
            <a:r>
              <a:rPr lang="en-US" sz="3700"/>
              <a:t>Tag Değeri Atamak</a:t>
            </a:r>
          </a:p>
        </p:txBody>
      </p:sp>
      <p:grpSp>
        <p:nvGrpSpPr>
          <p:cNvPr id="41" name="Group 4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5FF27A2-9B08-4CAF-977B-5F769A083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Inspector penceresinde yer alan Tag seçenekleri arasından objeye atamak istediğimiz Tag değeri seçilir.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İçerik Yer Tutucusu 5" descr="ekran görüntüsü, ekran, siyah, vitrin içeren bir resim&#10;&#10;Açıklama otomatik olarak oluşturuldu">
            <a:extLst>
              <a:ext uri="{FF2B5EF4-FFF2-40B4-BE49-F238E27FC236}">
                <a16:creationId xmlns:a16="http://schemas.microsoft.com/office/drawing/2014/main" id="{EAE4B075-9438-45E0-B0C7-CA9DB349E4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4" r="-3" b="6116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95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CE2D210-D72A-4062-BEF9-59868F8C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«uzaygemisi» isimli objemiz bu seçimden sonra «Gemi» tag değerine sahip olur.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İçerik Yer Tutucusu 9" descr="yol, ekran görüntüsü, siyah, oturma içeren bir resim&#10;&#10;Açıklama otomatik olarak oluşturuldu">
            <a:extLst>
              <a:ext uri="{FF2B5EF4-FFF2-40B4-BE49-F238E27FC236}">
                <a16:creationId xmlns:a16="http://schemas.microsoft.com/office/drawing/2014/main" id="{2932BDC8-68A7-4B73-9EB7-BF0E7B750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3834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kdörtgen 30">
            <a:extLst>
              <a:ext uri="{FF2B5EF4-FFF2-40B4-BE49-F238E27FC236}">
                <a16:creationId xmlns:a16="http://schemas.microsoft.com/office/drawing/2014/main" id="{76B8BE3E-068E-450B-8DCA-68316372B6A8}"/>
              </a:ext>
            </a:extLst>
          </p:cNvPr>
          <p:cNvSpPr/>
          <p:nvPr/>
        </p:nvSpPr>
        <p:spPr>
          <a:xfrm>
            <a:off x="4159056" y="1899478"/>
            <a:ext cx="2015966" cy="40676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4537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A82419C-E87F-418A-945A-42FF9C973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r="2668" b="1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Başlık 6">
            <a:extLst>
              <a:ext uri="{FF2B5EF4-FFF2-40B4-BE49-F238E27FC236}">
                <a16:creationId xmlns:a16="http://schemas.microsoft.com/office/drawing/2014/main" id="{DCB8D506-1FD6-4ABE-85B4-A0F5C9B9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tr-TR" sz="2600">
                <a:solidFill>
                  <a:schemeClr val="bg1"/>
                </a:solidFill>
              </a:rPr>
              <a:t>Unity Documentation</a:t>
            </a:r>
            <a:br>
              <a:rPr lang="tr-TR" sz="2600">
                <a:solidFill>
                  <a:schemeClr val="bg1"/>
                </a:solidFill>
              </a:rPr>
            </a:br>
            <a:r>
              <a:rPr lang="tr-TR" sz="2600">
                <a:solidFill>
                  <a:schemeClr val="bg1"/>
                </a:solidFill>
              </a:rPr>
              <a:t>Scripting API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0">
            <a:extLst>
              <a:ext uri="{FF2B5EF4-FFF2-40B4-BE49-F238E27FC236}">
                <a16:creationId xmlns:a16="http://schemas.microsoft.com/office/drawing/2014/main" id="{80586625-D712-44E1-9278-81A7C3B89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tr-TR" sz="1700" dirty="0" err="1">
                <a:solidFill>
                  <a:schemeClr val="bg1"/>
                </a:solidFill>
              </a:rPr>
              <a:t>Collider’ların</a:t>
            </a:r>
            <a:r>
              <a:rPr lang="tr-TR" sz="1700" dirty="0">
                <a:solidFill>
                  <a:schemeClr val="bg1"/>
                </a:solidFill>
              </a:rPr>
              <a:t> herhangi bir çarpışma anında haber vermesi Collider2D </a:t>
            </a:r>
            <a:r>
              <a:rPr lang="tr-TR" sz="1700" dirty="0" err="1">
                <a:solidFill>
                  <a:schemeClr val="bg1"/>
                </a:solidFill>
              </a:rPr>
              <a:t>Messages</a:t>
            </a:r>
            <a:r>
              <a:rPr lang="tr-TR" sz="1700" dirty="0">
                <a:solidFill>
                  <a:schemeClr val="bg1"/>
                </a:solidFill>
              </a:rPr>
              <a:t> kısmında yer alıyor.</a:t>
            </a:r>
          </a:p>
        </p:txBody>
      </p:sp>
    </p:spTree>
    <p:extLst>
      <p:ext uri="{BB962C8B-B14F-4D97-AF65-F5344CB8AC3E}">
        <p14:creationId xmlns:p14="http://schemas.microsoft.com/office/powerpoint/2010/main" val="106927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FEA8DF-CAA4-4AF7-80EB-03D174B4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 err="1"/>
              <a:t>onCollision</a:t>
            </a:r>
            <a:r>
              <a:rPr lang="tr-TR" sz="3200" b="1" dirty="0" err="1"/>
              <a:t>Enter</a:t>
            </a:r>
            <a:r>
              <a:rPr lang="en-US" sz="3200" b="1" dirty="0"/>
              <a:t>2D </a:t>
            </a:r>
            <a:r>
              <a:rPr lang="tr-TR" sz="2800" dirty="0"/>
              <a:t>m</a:t>
            </a:r>
            <a:r>
              <a:rPr lang="en-US" sz="2800" dirty="0" err="1"/>
              <a:t>esaj</a:t>
            </a:r>
            <a:r>
              <a:rPr lang="en-US" sz="2800" dirty="0"/>
              <a:t> </a:t>
            </a:r>
            <a:r>
              <a:rPr lang="en-US" sz="2800" dirty="0" err="1"/>
              <a:t>türünde</a:t>
            </a:r>
            <a:r>
              <a:rPr lang="en-US" sz="2800" dirty="0"/>
              <a:t> </a:t>
            </a:r>
            <a:br>
              <a:rPr lang="tr-TR" sz="2800" dirty="0"/>
            </a:br>
            <a:r>
              <a:rPr lang="en-US" sz="2800" dirty="0"/>
              <a:t>2 </a:t>
            </a:r>
            <a:r>
              <a:rPr lang="en-US" sz="2800" dirty="0" err="1"/>
              <a:t>boyutlu</a:t>
            </a:r>
            <a:r>
              <a:rPr lang="en-US" sz="2800" dirty="0"/>
              <a:t> </a:t>
            </a:r>
            <a:r>
              <a:rPr lang="en-US" sz="2800" dirty="0" err="1"/>
              <a:t>oyunlarda</a:t>
            </a:r>
            <a:r>
              <a:rPr lang="en-US" sz="2800" dirty="0"/>
              <a:t> </a:t>
            </a:r>
            <a:r>
              <a:rPr lang="en-US" sz="2800" dirty="0" err="1"/>
              <a:t>herhangi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çarpışma</a:t>
            </a:r>
            <a:r>
              <a:rPr lang="en-US" sz="2800" dirty="0"/>
              <a:t> </a:t>
            </a:r>
            <a:r>
              <a:rPr lang="en-US" sz="2800" dirty="0" err="1"/>
              <a:t>olduğu</a:t>
            </a:r>
            <a:r>
              <a:rPr lang="en-US" sz="2800" dirty="0"/>
              <a:t> zaman </a:t>
            </a:r>
            <a:r>
              <a:rPr lang="en-US" sz="2800" dirty="0" err="1"/>
              <a:t>mesaj</a:t>
            </a:r>
            <a:r>
              <a:rPr lang="en-US" sz="2800" dirty="0"/>
              <a:t> </a:t>
            </a:r>
            <a:r>
              <a:rPr lang="en-US" sz="2800" dirty="0" err="1"/>
              <a:t>gönderileceğini</a:t>
            </a:r>
            <a:r>
              <a:rPr lang="en-US" sz="2800" dirty="0"/>
              <a:t> </a:t>
            </a:r>
            <a:r>
              <a:rPr lang="en-US" sz="2800" dirty="0" err="1"/>
              <a:t>belirtiyor</a:t>
            </a:r>
            <a:r>
              <a:rPr lang="en-US" sz="2800" dirty="0"/>
              <a:t>.</a:t>
            </a:r>
            <a:endParaRPr lang="en-US" dirty="0"/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1D88D57-D3CB-4FC9-BF10-327836723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8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9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9264BA-FA4C-4E55-97E9-4B6C5014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«</a:t>
            </a:r>
            <a:r>
              <a:rPr lang="en-US" dirty="0" err="1"/>
              <a:t>Çarpışma</a:t>
            </a:r>
            <a:r>
              <a:rPr lang="tr-TR" dirty="0"/>
              <a:t> oldu» </a:t>
            </a:r>
            <a:r>
              <a:rPr lang="tr-TR" dirty="0" err="1"/>
              <a:t>Log</a:t>
            </a:r>
            <a:r>
              <a:rPr lang="en-US" dirty="0"/>
              <a:t> </a:t>
            </a:r>
            <a:r>
              <a:rPr lang="en-US" dirty="0" err="1"/>
              <a:t>Mesajı</a:t>
            </a:r>
            <a:r>
              <a:rPr lang="en-US" dirty="0"/>
              <a:t> Script</a:t>
            </a:r>
          </a:p>
        </p:txBody>
      </p:sp>
      <p:pic>
        <p:nvPicPr>
          <p:cNvPr id="6" name="İçerik Yer Tutucusu 5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905AEA67-4DEA-42C7-BFF1-B6B637E67C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638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B9BD58-E19E-4F8E-8143-DDFBDC18A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 err="1"/>
              <a:t>Olası</a:t>
            </a:r>
            <a:r>
              <a:rPr lang="en-US" sz="1900" dirty="0"/>
              <a:t> </a:t>
            </a:r>
            <a:r>
              <a:rPr lang="en-US" sz="1900" dirty="0" err="1"/>
              <a:t>bir</a:t>
            </a:r>
            <a:r>
              <a:rPr lang="en-US" sz="1900" dirty="0"/>
              <a:t> </a:t>
            </a:r>
            <a:r>
              <a:rPr lang="en-US" sz="1900" dirty="0" err="1"/>
              <a:t>çarpışmadan</a:t>
            </a:r>
            <a:r>
              <a:rPr lang="en-US" sz="1900" dirty="0"/>
              <a:t> geminin </a:t>
            </a:r>
            <a:r>
              <a:rPr lang="en-US" sz="1900" dirty="0" err="1"/>
              <a:t>haberinin</a:t>
            </a:r>
            <a:r>
              <a:rPr lang="en-US" sz="1900" dirty="0"/>
              <a:t> </a:t>
            </a:r>
            <a:r>
              <a:rPr lang="en-US" sz="1900" dirty="0" err="1"/>
              <a:t>olması</a:t>
            </a:r>
            <a:r>
              <a:rPr lang="en-US" sz="1900" dirty="0"/>
              <a:t> </a:t>
            </a:r>
            <a:r>
              <a:rPr lang="en-US" sz="1900" dirty="0" err="1"/>
              <a:t>için</a:t>
            </a:r>
            <a:r>
              <a:rPr lang="en-US" sz="1900" dirty="0"/>
              <a:t> geminin </a:t>
            </a:r>
            <a:r>
              <a:rPr lang="en-US" sz="1900" dirty="0" err="1"/>
              <a:t>Script’ine</a:t>
            </a:r>
            <a:r>
              <a:rPr lang="en-US" sz="1900" dirty="0"/>
              <a:t> onCollisionEnter2D </a:t>
            </a:r>
            <a:r>
              <a:rPr lang="en-US" sz="1900" dirty="0" err="1"/>
              <a:t>metodunu</a:t>
            </a:r>
            <a:r>
              <a:rPr lang="en-US" sz="1900" dirty="0"/>
              <a:t> </a:t>
            </a:r>
            <a:r>
              <a:rPr lang="en-US" sz="1900" dirty="0" err="1"/>
              <a:t>yazmamız</a:t>
            </a:r>
            <a:r>
              <a:rPr lang="en-US" sz="1900" dirty="0"/>
              <a:t> </a:t>
            </a:r>
            <a:r>
              <a:rPr lang="en-US" sz="1900" dirty="0" err="1"/>
              <a:t>gerekiyor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8000"/>
                </a:solidFill>
                <a:latin typeface="Consolas" panose="020B0609020204030204" pitchFamily="49" charset="0"/>
              </a:rPr>
              <a:t>//Çarpışma olduğunda ekrana "Çarpışma oldu" </a:t>
            </a:r>
            <a:r>
              <a:rPr lang="tr-TR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Log'unu</a:t>
            </a:r>
            <a:r>
              <a:rPr lang="tr-TR" sz="2000" dirty="0">
                <a:solidFill>
                  <a:srgbClr val="008000"/>
                </a:solidFill>
                <a:latin typeface="Consolas" panose="020B0609020204030204" pitchFamily="49" charset="0"/>
              </a:rPr>
              <a:t> yazdıralım.</a:t>
            </a:r>
            <a:endParaRPr lang="tr-T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OnCollisionEnter2D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collision)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2000" dirty="0">
                <a:solidFill>
                  <a:srgbClr val="A31515"/>
                </a:solidFill>
                <a:latin typeface="Consolas" panose="020B0609020204030204" pitchFamily="49" charset="0"/>
              </a:rPr>
              <a:t>"Çarpışma oldu"</a:t>
            </a: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546523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977F659-C22B-4595-9D42-427D9998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 fontScale="90000"/>
          </a:bodyPr>
          <a:lstStyle/>
          <a:p>
            <a:pPr algn="ctr"/>
            <a:r>
              <a:rPr lang="tr-TR" sz="2800" dirty="0">
                <a:solidFill>
                  <a:srgbClr val="FFFFFF"/>
                </a:solidFill>
              </a:rPr>
              <a:t>Çarpışma Hasar Uygula </a:t>
            </a:r>
            <a:r>
              <a:rPr lang="tr-TR" sz="2800" dirty="0" err="1">
                <a:solidFill>
                  <a:srgbClr val="FFFFFF"/>
                </a:solidFill>
              </a:rPr>
              <a:t>Script</a:t>
            </a:r>
            <a:endParaRPr lang="tr-TR" sz="28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D0375F-9931-41BA-AE2F-F5C8D0D1D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tr-TR" sz="2400" dirty="0"/>
              <a:t>Gemi her kenara çarptığında bir zarar vermesini sağlayalım.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73F9446-D1BC-483B-9DC3-59E72897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550" y="1673816"/>
            <a:ext cx="5633449" cy="4928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OnCollisionEnter2D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collision)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    //Çarpışma olduğunda ekrana "Çarpışma oldu"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Log'unu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yazdıralım. 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"Çarpışma oldu"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//Eğer bu objenin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tag’ı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ise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HasarUygula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fonksiyonu tetiklensin.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MainCamera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gameObject.SendMessage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HasarUygula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, 10);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HasarUygula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(hasar);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245273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aşlık 5">
            <a:extLst>
              <a:ext uri="{FF2B5EF4-FFF2-40B4-BE49-F238E27FC236}">
                <a16:creationId xmlns:a16="http://schemas.microsoft.com/office/drawing/2014/main" id="{6E1041E9-06C4-4E34-AF1C-2A5E3790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Çarpışma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Hasar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Uygula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Script</a:t>
            </a:r>
            <a:r>
              <a:rPr lang="tr-TR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Play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arpisma (2)">
            <a:hlinkClick r:id="" action="ppaction://media"/>
            <a:extLst>
              <a:ext uri="{FF2B5EF4-FFF2-40B4-BE49-F238E27FC236}">
                <a16:creationId xmlns:a16="http://schemas.microsoft.com/office/drawing/2014/main" id="{697F30F7-A3C6-4F7E-AAF5-8EAE687FBC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238" y="1201008"/>
            <a:ext cx="7608304" cy="45269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815E7A3-E8BF-480B-9AB7-6D4080D66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Çarpışma Algılama (</a:t>
            </a:r>
            <a:r>
              <a:rPr lang="tr-TR" dirty="0" err="1">
                <a:solidFill>
                  <a:srgbClr val="FFFFFF"/>
                </a:solidFill>
              </a:rPr>
              <a:t>Collision</a:t>
            </a:r>
            <a:r>
              <a:rPr lang="tr-TR" dirty="0">
                <a:solidFill>
                  <a:srgbClr val="FFFFFF"/>
                </a:solidFill>
              </a:rPr>
              <a:t> </a:t>
            </a:r>
            <a:r>
              <a:rPr lang="tr-TR" dirty="0" err="1">
                <a:solidFill>
                  <a:srgbClr val="FFFFFF"/>
                </a:solidFill>
              </a:rPr>
              <a:t>Detection</a:t>
            </a:r>
            <a:r>
              <a:rPr lang="tr-TR" dirty="0">
                <a:solidFill>
                  <a:srgbClr val="FFFFFF"/>
                </a:solidFill>
              </a:rPr>
              <a:t>)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F2E8465F-F345-41D1-BC22-BBD49FB8B5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2159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2449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DB1AAD9-0C0F-48E0-B649-553C1018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4018992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 fontScale="90000"/>
          </a:bodyPr>
          <a:lstStyle/>
          <a:p>
            <a:pPr algn="ctr"/>
            <a:r>
              <a:rPr lang="tr-TR" sz="2800" dirty="0">
                <a:solidFill>
                  <a:srgbClr val="FFFFFF"/>
                </a:solidFill>
              </a:rPr>
              <a:t>Çarpışma </a:t>
            </a:r>
            <a:r>
              <a:rPr lang="tr-TR" sz="2800" dirty="0" err="1">
                <a:solidFill>
                  <a:srgbClr val="FFFFFF"/>
                </a:solidFill>
              </a:rPr>
              <a:t>Collider</a:t>
            </a:r>
            <a:r>
              <a:rPr lang="tr-TR" sz="2800" dirty="0">
                <a:solidFill>
                  <a:srgbClr val="FFFFFF"/>
                </a:solidFill>
              </a:rPr>
              <a:t> Component Pasif Yapma </a:t>
            </a:r>
            <a:r>
              <a:rPr lang="tr-TR" sz="2800" dirty="0" err="1">
                <a:solidFill>
                  <a:srgbClr val="FFFFFF"/>
                </a:solidFill>
              </a:rPr>
              <a:t>Script</a:t>
            </a:r>
            <a:endParaRPr lang="tr-TR" sz="28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B3B224-C8A2-43AF-95D5-14BA44DCA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tr-TR" sz="2000" dirty="0"/>
              <a:t>Çarpışma olduğunda Main </a:t>
            </a:r>
            <a:r>
              <a:rPr lang="tr-TR" sz="2000" dirty="0" err="1"/>
              <a:t>Camera</a:t>
            </a:r>
            <a:r>
              <a:rPr lang="tr-TR" sz="2000" dirty="0"/>
              <a:t> </a:t>
            </a:r>
            <a:r>
              <a:rPr lang="tr-TR" sz="2000" dirty="0" err="1"/>
              <a:t>collider</a:t>
            </a:r>
            <a:r>
              <a:rPr lang="tr-TR" sz="2000" dirty="0"/>
              <a:t> </a:t>
            </a:r>
            <a:r>
              <a:rPr lang="tr-TR" sz="2000" dirty="0" err="1"/>
              <a:t>componenti</a:t>
            </a:r>
            <a:r>
              <a:rPr lang="tr-TR" sz="2000" dirty="0"/>
              <a:t> aktif ise pasif yapalım.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85EE2D5-44DB-487A-A31E-14161CEF2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2734" y="2557623"/>
            <a:ext cx="5370792" cy="303428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it-IT" sz="13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3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300" dirty="0">
                <a:solidFill>
                  <a:srgbClr val="0000FF"/>
                </a:solidFill>
                <a:latin typeface="Consolas" panose="020B0609020204030204" pitchFamily="49" charset="0"/>
              </a:rPr>
              <a:t>OnCollisionEnter2D</a:t>
            </a:r>
            <a:r>
              <a:rPr lang="it-IT" sz="13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collision)</a:t>
            </a: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lvl="0" indent="0">
              <a:buNone/>
            </a:pPr>
            <a:r>
              <a:rPr lang="tr-T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collision.collider</a:t>
            </a: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tr-T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300" dirty="0">
                <a:solidFill>
                  <a:srgbClr val="008000"/>
                </a:solidFill>
                <a:latin typeface="Consolas" panose="020B0609020204030204" pitchFamily="49" charset="0"/>
              </a:rPr>
              <a:t>// Çarpışma olduğunda Main </a:t>
            </a:r>
            <a:r>
              <a:rPr lang="tr-TR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Camera</a:t>
            </a:r>
            <a:r>
              <a:rPr lang="tr-TR" sz="13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collider</a:t>
            </a:r>
            <a:r>
              <a:rPr lang="tr-TR" sz="13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componenti</a:t>
            </a:r>
            <a:r>
              <a:rPr lang="tr-TR" sz="1300" dirty="0">
                <a:solidFill>
                  <a:srgbClr val="008000"/>
                </a:solidFill>
                <a:latin typeface="Consolas" panose="020B0609020204030204" pitchFamily="49" charset="0"/>
              </a:rPr>
              <a:t> aktif ise pasif yapılır.</a:t>
            </a:r>
            <a:endParaRPr lang="tr-T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collision.collider.enabled</a:t>
            </a: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lvl="0" indent="0">
              <a:buNone/>
            </a:pPr>
            <a:r>
              <a:rPr lang="tr-T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54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CE93EDBC-1B29-4CE2-BC84-49FC039F2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700" dirty="0" err="1"/>
              <a:t>Çarpışma</a:t>
            </a:r>
            <a:r>
              <a:rPr lang="fr-FR" sz="3700" dirty="0"/>
              <a:t> </a:t>
            </a:r>
            <a:r>
              <a:rPr lang="fr-FR" sz="3700" dirty="0" err="1"/>
              <a:t>Collider</a:t>
            </a:r>
            <a:r>
              <a:rPr lang="fr-FR" sz="3700" dirty="0"/>
              <a:t> Component </a:t>
            </a:r>
            <a:r>
              <a:rPr lang="fr-FR" sz="3700" dirty="0" err="1"/>
              <a:t>Pasif</a:t>
            </a:r>
            <a:r>
              <a:rPr lang="fr-FR" sz="3700" dirty="0"/>
              <a:t> </a:t>
            </a:r>
            <a:r>
              <a:rPr lang="fr-FR" sz="3700" dirty="0" err="1"/>
              <a:t>Yapma</a:t>
            </a:r>
            <a:r>
              <a:rPr lang="fr-FR" sz="3700" dirty="0"/>
              <a:t> Script</a:t>
            </a:r>
            <a:r>
              <a:rPr lang="tr-TR" sz="3700" dirty="0"/>
              <a:t> Play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lliderFalse">
            <a:hlinkClick r:id="" action="ppaction://media"/>
            <a:extLst>
              <a:ext uri="{FF2B5EF4-FFF2-40B4-BE49-F238E27FC236}">
                <a16:creationId xmlns:a16="http://schemas.microsoft.com/office/drawing/2014/main" id="{33C453B4-A496-4F43-9C73-633EA9D2123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94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238" y="1201008"/>
            <a:ext cx="7608304" cy="452693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İçerik Yer Tutucusu 43" descr="pembe, ışık, su, mor içeren bir resim&#10;&#10;Açıklama otomatik olarak oluşturuldu">
            <a:extLst>
              <a:ext uri="{FF2B5EF4-FFF2-40B4-BE49-F238E27FC236}">
                <a16:creationId xmlns:a16="http://schemas.microsoft.com/office/drawing/2014/main" id="{A7C59695-F5A0-4DA6-9382-5A427FB1A8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3773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437304-5119-4AD3-902A-536C3902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Collision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93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05D2D4-7C30-48A3-A35B-7F630DE79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649" y="3379979"/>
            <a:ext cx="3874685" cy="31863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3 tür fonksiyonu vardır.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onCollisionEnter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onCollisionStay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onCollisionExit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604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581E6DC-C97A-462C-B281-AD98E9EA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963507"/>
            <a:ext cx="4010998" cy="4930986"/>
          </a:xfrm>
        </p:spPr>
        <p:txBody>
          <a:bodyPr>
            <a:normAutofit/>
          </a:bodyPr>
          <a:lstStyle/>
          <a:p>
            <a:pPr algn="r"/>
            <a:r>
              <a:rPr lang="tr-TR" sz="3700" dirty="0">
                <a:solidFill>
                  <a:schemeClr val="accent1"/>
                </a:solidFill>
              </a:rPr>
              <a:t>OnCollisionEnter2D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7F59F9-DA8B-4DAD-B54F-81FDCB76C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1093893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tr-TR" sz="2000" dirty="0" err="1"/>
              <a:t>OnCollisionEnter</a:t>
            </a:r>
            <a:r>
              <a:rPr lang="tr-TR" sz="2000" dirty="0"/>
              <a:t> bir objenin çarpma durumunda 1 kere çalışır.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3D03B14-F1A3-490C-977D-99A7BE0F1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5174" y="2385906"/>
            <a:ext cx="6785065" cy="23046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OnCollisionEnter2D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collision)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//Herhangi bir objeye çarpışma ilk olduğu anda çalışır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MainCamera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//Main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Camera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tag’lı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objeye çarptığında çalışır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	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"Main 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 ile çarpıştı"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(collision.gameObject.name == 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MainCamera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isimli bir objeye çarptığında çalışır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	   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Debug.Log(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Main 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 ile 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çarpıştı"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946900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E11727D-2A71-4093-85DF-AAF718C7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tr-TR" sz="3800"/>
              <a:t>OnCollisionStay2D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07D17E9E-C2C5-4ECA-BEE7-56FBD9364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1666" y="982342"/>
            <a:ext cx="5655578" cy="50346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tr-TR" sz="1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//Bir çarpıştırıcının objemizin çarpıştırıcısına temas ettiği her kareyi gönderir.</a:t>
            </a:r>
          </a:p>
          <a:p>
            <a:pPr marL="0" indent="0">
              <a:buNone/>
            </a:pPr>
            <a:r>
              <a:rPr lang="tr-T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>
                <a:solidFill>
                  <a:srgbClr val="0000FF"/>
                </a:solidFill>
                <a:latin typeface="Consolas" panose="020B0609020204030204" pitchFamily="49" charset="0"/>
              </a:rPr>
              <a:t>OnCollisionStay2D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</a:t>
            </a:r>
            <a:r>
              <a:rPr 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//Bir çarpıştırıcının objemizin </a:t>
            </a:r>
            <a:r>
              <a:rPr lang="tr-T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çarpıştırısına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 temas ettiği her kareyi gönderir.</a:t>
            </a:r>
            <a:endParaRPr 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MainCamera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tag'li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 objeye çarptığı sürece çalışır</a:t>
            </a:r>
            <a:endParaRPr 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"Main </a:t>
            </a:r>
            <a:r>
              <a:rPr lang="tr-TR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tag’li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 nesne ile çarpışıyor"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(collision.gameObject.name ==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"Main Camera"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isim'li</a:t>
            </a:r>
            <a:r>
              <a:rPr lang="tr-TR" sz="1000" dirty="0">
                <a:solidFill>
                  <a:srgbClr val="008000"/>
                </a:solidFill>
                <a:latin typeface="Consolas" panose="020B0609020204030204" pitchFamily="49" charset="0"/>
              </a:rPr>
              <a:t> objeye çarptığı sürece çalışır</a:t>
            </a:r>
            <a:endParaRPr 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"Main </a:t>
            </a:r>
            <a:r>
              <a:rPr lang="tr-TR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tr-TR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tag’li</a:t>
            </a:r>
            <a:r>
              <a:rPr lang="tr-TR" sz="1000" dirty="0">
                <a:solidFill>
                  <a:srgbClr val="A31515"/>
                </a:solidFill>
                <a:latin typeface="Consolas" panose="020B0609020204030204" pitchFamily="49" charset="0"/>
              </a:rPr>
              <a:t> nesne ile çarpışıyor"</a:t>
            </a: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605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222FB12-A5AB-4C54-92A1-70825B95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tr-TR" sz="4100" dirty="0">
                <a:solidFill>
                  <a:schemeClr val="accent1"/>
                </a:solidFill>
              </a:rPr>
              <a:t>OnCollisionExit2D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14F6302-594C-442B-B2EB-0C5700AD6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29" y="416560"/>
            <a:ext cx="6250940" cy="1093893"/>
          </a:xfrm>
        </p:spPr>
        <p:txBody>
          <a:bodyPr anchor="b">
            <a:normAutofit/>
          </a:bodyPr>
          <a:lstStyle/>
          <a:p>
            <a:r>
              <a:rPr lang="tr-TR" sz="2000" dirty="0" err="1"/>
              <a:t>OnCollisionStay</a:t>
            </a:r>
            <a:r>
              <a:rPr lang="tr-TR" sz="2000" dirty="0"/>
              <a:t> bir objenin çarpma durumu bırakıldığı anda çalışır.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B61FC9C-C1DA-404E-8CAE-66968A145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29" y="1606973"/>
            <a:ext cx="6250940" cy="23046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OnCollisionExit2D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(Collision2D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//Herhangi bir objeye çarpmayı bıraktığı an çalışır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MainCamera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tag'li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objeye çarpmayı bıraktığında çalışır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"Main 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tag’li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 nesne ile çarpışmayı bıraktı"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(collision.gameObject.name ==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"Main Camera"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MainCamera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isim'li</a:t>
            </a:r>
            <a:r>
              <a:rPr lang="tr-TR" sz="1400" dirty="0">
                <a:solidFill>
                  <a:srgbClr val="008000"/>
                </a:solidFill>
                <a:latin typeface="Consolas" panose="020B0609020204030204" pitchFamily="49" charset="0"/>
              </a:rPr>
              <a:t> objeye çarpmayı bıraktığında çalışır</a:t>
            </a: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 Main 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Camera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 isimli obje ile çarpışmayı bıraktı 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079050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46163D3-B666-4446-84C6-9902EB936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2062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tay2DCarpisiyor">
            <a:hlinkClick r:id="" action="ppaction://media"/>
            <a:extLst>
              <a:ext uri="{FF2B5EF4-FFF2-40B4-BE49-F238E27FC236}">
                <a16:creationId xmlns:a16="http://schemas.microsoft.com/office/drawing/2014/main" id="{CC6ECC39-310B-47A5-B9B6-F4FDC2C263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700"/>
          <a:stretch/>
        </p:blipFill>
        <p:spPr>
          <a:xfrm>
            <a:off x="807130" y="399792"/>
            <a:ext cx="11226825" cy="57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8597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745E217-0022-4CC4-B0E5-77D4EBCE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Trigger</a:t>
            </a:r>
          </a:p>
        </p:txBody>
      </p:sp>
      <p:pic>
        <p:nvPicPr>
          <p:cNvPr id="6" name="İçerik Yer Tutucusu 5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4C80DC3E-7009-4E61-A16A-B5A3D7991C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29" b="-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409280-7E03-4449-826F-78E099C68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Trigger </a:t>
            </a:r>
            <a:r>
              <a:rPr lang="en-US" sz="2000" dirty="0" err="1">
                <a:solidFill>
                  <a:srgbClr val="FFFFFF"/>
                </a:solidFill>
              </a:rPr>
              <a:t>çalışması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için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Colider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componentinin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ve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rigidbody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ekli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olması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gerekir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Colider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Componentinin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içindeki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b="1" dirty="0">
                <a:solidFill>
                  <a:srgbClr val="FF7777"/>
                </a:solidFill>
              </a:rPr>
              <a:t>Is trigger</a:t>
            </a:r>
            <a:r>
              <a:rPr lang="tr-TR" sz="2000" dirty="0">
                <a:solidFill>
                  <a:schemeClr val="bg1"/>
                </a:solidFill>
              </a:rPr>
              <a:t>’</a:t>
            </a:r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dirty="0" err="1">
                <a:solidFill>
                  <a:srgbClr val="FFFFFF"/>
                </a:solidFill>
              </a:rPr>
              <a:t>işaretli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olması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gerekir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</a:p>
        </p:txBody>
      </p:sp>
      <p:pic>
        <p:nvPicPr>
          <p:cNvPr id="8" name="Grafik 7" descr="Onay işareti">
            <a:extLst>
              <a:ext uri="{FF2B5EF4-FFF2-40B4-BE49-F238E27FC236}">
                <a16:creationId xmlns:a16="http://schemas.microsoft.com/office/drawing/2014/main" id="{F690DF54-D04C-4252-9176-100C29534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1850" y="1574800"/>
            <a:ext cx="266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1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6A8CDBC-F100-4862-9830-F2692579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Trigger</a:t>
            </a:r>
          </a:p>
        </p:txBody>
      </p:sp>
      <p:pic>
        <p:nvPicPr>
          <p:cNvPr id="6" name="İçerik Yer Tutucusu 5" descr="tablo, yeşil, oturma, kapı içeren bir resim&#10;&#10;Açıklama otomatik olarak oluşturuldu">
            <a:extLst>
              <a:ext uri="{FF2B5EF4-FFF2-40B4-BE49-F238E27FC236}">
                <a16:creationId xmlns:a16="http://schemas.microsoft.com/office/drawing/2014/main" id="{5F1B11A0-C299-491F-A6AB-C22CE6D5F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8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1208BC-0D73-42EB-9764-91EA6C483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216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200"/>
              <a:t>3 çeşit fonksiyonu vardır.</a:t>
            </a:r>
          </a:p>
          <a:p>
            <a:r>
              <a:rPr lang="en-US" sz="2200"/>
              <a:t>OnCollisionEnter</a:t>
            </a:r>
          </a:p>
          <a:p>
            <a:r>
              <a:rPr lang="en-US" sz="2200"/>
              <a:t>OnCollisionStay</a:t>
            </a:r>
          </a:p>
          <a:p>
            <a:r>
              <a:rPr lang="en-US" sz="2200"/>
              <a:t>OnCollisionExit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DBB3C41-5351-41C1-801A-D252311E6AF4}"/>
              </a:ext>
            </a:extLst>
          </p:cNvPr>
          <p:cNvSpPr txBox="1"/>
          <p:nvPr/>
        </p:nvSpPr>
        <p:spPr>
          <a:xfrm>
            <a:off x="2036379" y="6657945"/>
            <a:ext cx="246894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tr-TR" sz="700">
                <a:solidFill>
                  <a:srgbClr val="FFFFFF"/>
                </a:solidFill>
                <a:hlinkClick r:id="rId4" tooltip="http://stackoverflow.com/questions/25450414/trigger-mechanism-in-un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 Fotoğraf</a:t>
            </a:r>
            <a:r>
              <a:rPr lang="tr-TR" sz="700">
                <a:solidFill>
                  <a:srgbClr val="FFFFFF"/>
                </a:solidFill>
              </a:rPr>
              <a:t>, Bilinmeyen Yazar, </a:t>
            </a:r>
            <a:r>
              <a:rPr lang="tr-TR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tr-TR" sz="700">
                <a:solidFill>
                  <a:srgbClr val="FFFFFF"/>
                </a:solidFill>
              </a:rPr>
              <a:t> altında lisanslanmıştır</a:t>
            </a:r>
          </a:p>
        </p:txBody>
      </p:sp>
    </p:spTree>
    <p:extLst>
      <p:ext uri="{BB962C8B-B14F-4D97-AF65-F5344CB8AC3E}">
        <p14:creationId xmlns:p14="http://schemas.microsoft.com/office/powerpoint/2010/main" val="2723743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9C4C79-4F1B-404D-9732-690AEBD12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tr-TR" sz="2800" dirty="0">
                <a:solidFill>
                  <a:srgbClr val="FFFFFF"/>
                </a:solidFill>
              </a:rPr>
              <a:t> </a:t>
            </a:r>
            <a:r>
              <a:rPr lang="tr-TR" sz="2800" dirty="0" err="1">
                <a:solidFill>
                  <a:srgbClr val="FFFFFF"/>
                </a:solidFill>
              </a:rPr>
              <a:t>OnTrigerEnter</a:t>
            </a:r>
            <a:endParaRPr lang="tr-TR" sz="28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6A6193-1CE4-4856-900C-E592B6F24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tr-TR" sz="2000" dirty="0" err="1"/>
              <a:t>OnTriggerEnter</a:t>
            </a:r>
            <a:r>
              <a:rPr lang="tr-TR" sz="2000" dirty="0"/>
              <a:t> bir objenin çarpma durumunda 1 kere çalışır.</a:t>
            </a:r>
          </a:p>
          <a:p>
            <a:endParaRPr lang="tr-TR" sz="20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4088F9C-A851-4760-9FB7-68FF0CD9F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4573" y="1913382"/>
            <a:ext cx="5057398" cy="25466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OnTriggerEnter2D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(Collider2D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Trigger</a:t>
            </a:r>
            <a:r>
              <a:rPr lang="tr-TR" sz="1600" dirty="0">
                <a:solidFill>
                  <a:srgbClr val="A31515"/>
                </a:solidFill>
                <a:latin typeface="Consolas" panose="020B0609020204030204" pitchFamily="49" charset="0"/>
              </a:rPr>
              <a:t> çarpma gerçekleşti"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18050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renkli, oturma, yeşil, beyaz içeren bir resim&#10;&#10;Açıklama otomatik olarak oluşturuldu">
            <a:extLst>
              <a:ext uri="{FF2B5EF4-FFF2-40B4-BE49-F238E27FC236}">
                <a16:creationId xmlns:a16="http://schemas.microsoft.com/office/drawing/2014/main" id="{5E581392-9539-40BA-8BC3-32063D0BD1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817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9AC45E-A9B0-4FE6-9741-2CC274AF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Collision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6784C7-3286-4E97-9A5E-9BEDCE2E1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424" y="2759999"/>
            <a:ext cx="3605483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700" dirty="0"/>
              <a:t>2D </a:t>
            </a:r>
            <a:r>
              <a:rPr lang="en-US" sz="1700" dirty="0" err="1"/>
              <a:t>oyun</a:t>
            </a:r>
            <a:r>
              <a:rPr lang="en-US" sz="1700" dirty="0"/>
              <a:t> </a:t>
            </a:r>
            <a:r>
              <a:rPr lang="en-US" sz="1700" dirty="0" err="1"/>
              <a:t>projesinde</a:t>
            </a:r>
            <a:r>
              <a:rPr lang="en-US" sz="1700" dirty="0"/>
              <a:t> Collision </a:t>
            </a:r>
            <a:r>
              <a:rPr lang="en-US" sz="1700" dirty="0" err="1"/>
              <a:t>çalışması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oyun</a:t>
            </a:r>
            <a:r>
              <a:rPr lang="en-US" sz="1700" dirty="0"/>
              <a:t> </a:t>
            </a:r>
            <a:r>
              <a:rPr lang="en-US" sz="1700" dirty="0" err="1"/>
              <a:t>objesinde</a:t>
            </a:r>
            <a:r>
              <a:rPr lang="en-US" sz="1700" dirty="0"/>
              <a:t> </a:t>
            </a:r>
            <a:r>
              <a:rPr lang="en-US" sz="1700" dirty="0" err="1"/>
              <a:t>RigidBody</a:t>
            </a:r>
            <a:r>
              <a:rPr lang="en-US" sz="1700" dirty="0"/>
              <a:t>  2D </a:t>
            </a:r>
            <a:r>
              <a:rPr lang="en-US" sz="1700" dirty="0" err="1"/>
              <a:t>component’inin</a:t>
            </a:r>
            <a:r>
              <a:rPr lang="en-US" sz="1700" dirty="0"/>
              <a:t> </a:t>
            </a:r>
            <a:r>
              <a:rPr lang="en-US" sz="1700" dirty="0" err="1"/>
              <a:t>ekli</a:t>
            </a:r>
            <a:r>
              <a:rPr lang="en-US" sz="1700" dirty="0"/>
              <a:t> </a:t>
            </a:r>
            <a:r>
              <a:rPr lang="en-US" sz="1700" dirty="0" err="1"/>
              <a:t>olması</a:t>
            </a:r>
            <a:r>
              <a:rPr lang="en-US" sz="1700" dirty="0"/>
              <a:t> </a:t>
            </a:r>
            <a:r>
              <a:rPr lang="en-US" sz="1700" dirty="0" err="1"/>
              <a:t>gerekir</a:t>
            </a:r>
            <a:r>
              <a:rPr lang="en-US" sz="1700" dirty="0"/>
              <a:t>.  </a:t>
            </a:r>
          </a:p>
          <a:p>
            <a:pPr lvl="0"/>
            <a:r>
              <a:rPr lang="en-US" sz="1700" dirty="0" err="1"/>
              <a:t>Çarpışacak</a:t>
            </a:r>
            <a:r>
              <a:rPr lang="en-US" sz="1700" dirty="0"/>
              <a:t> </a:t>
            </a:r>
            <a:r>
              <a:rPr lang="en-US" sz="1700" dirty="0" err="1"/>
              <a:t>olan</a:t>
            </a:r>
            <a:r>
              <a:rPr lang="en-US" sz="1700" dirty="0"/>
              <a:t> 2 </a:t>
            </a:r>
            <a:r>
              <a:rPr lang="en-US" sz="1700" dirty="0" err="1"/>
              <a:t>oyun</a:t>
            </a:r>
            <a:r>
              <a:rPr lang="en-US" sz="1700" dirty="0"/>
              <a:t> </a:t>
            </a:r>
            <a:r>
              <a:rPr lang="en-US" sz="1700" dirty="0" err="1"/>
              <a:t>objesinde</a:t>
            </a:r>
            <a:r>
              <a:rPr lang="en-US" sz="1700" dirty="0"/>
              <a:t> de 2D Collider </a:t>
            </a:r>
            <a:r>
              <a:rPr lang="en-US" sz="1700" dirty="0" err="1"/>
              <a:t>olması</a:t>
            </a:r>
            <a:r>
              <a:rPr lang="en-US" sz="1700" dirty="0"/>
              <a:t> </a:t>
            </a:r>
            <a:r>
              <a:rPr lang="en-US" sz="1700" dirty="0" err="1"/>
              <a:t>gerekmektedir</a:t>
            </a:r>
            <a:r>
              <a:rPr lang="en-US" sz="1700" dirty="0"/>
              <a:t>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9728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7547ECE-1F2F-4965-BEFE-B710E802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tr-TR" sz="2800" dirty="0" err="1">
                <a:solidFill>
                  <a:srgbClr val="FFFFFF"/>
                </a:solidFill>
              </a:rPr>
              <a:t>OnTrigerStay</a:t>
            </a:r>
            <a:endParaRPr lang="tr-TR" sz="28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4F6A98-D687-4285-B462-274655550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tr-TR" sz="2000"/>
              <a:t>OnTriggerStay bir objenin çarpma durumu sürdüğü sürece çalışır.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CA5F80C-8E1D-4545-A6D8-C06719FA7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3" y="2161309"/>
            <a:ext cx="5364497" cy="4358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OnTriggerStay2D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(Collider2D collision)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>
                <a:solidFill>
                  <a:srgbClr val="A31515"/>
                </a:solidFill>
                <a:latin typeface="Consolas" panose="020B0609020204030204" pitchFamily="49" charset="0"/>
              </a:rPr>
              <a:t>"TriggerStay2D Metodu - çarpmaya devam ediyor"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210763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990E75-245C-4704-B673-4AD037367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tr-TR" sz="2800" dirty="0" err="1">
                <a:solidFill>
                  <a:srgbClr val="FFFFFF"/>
                </a:solidFill>
              </a:rPr>
              <a:t>OnTrigerExit</a:t>
            </a:r>
            <a:endParaRPr lang="tr-TR" sz="28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678754-2095-430D-8903-AE28EADDB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tr-TR" sz="2000"/>
              <a:t>OnTriggerExit bir objenin çarpma durumu bittiğinde 1 kere çalışır.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EA35198-09F3-492D-945B-64A915B8A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1250" y="2475736"/>
            <a:ext cx="5057398" cy="25466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OnTriggerExit2D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(Collider2D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600" dirty="0">
                <a:solidFill>
                  <a:srgbClr val="A31515"/>
                </a:solidFill>
                <a:latin typeface="Consolas" panose="020B0609020204030204" pitchFamily="49" charset="0"/>
              </a:rPr>
              <a:t>"TriggerExit2D Metodu - çarpmayı bıraktı"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686181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6163D3-B666-4446-84C6-9902EB936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2062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Trigger">
            <a:hlinkClick r:id="" action="ppaction://media"/>
            <a:extLst>
              <a:ext uri="{FF2B5EF4-FFF2-40B4-BE49-F238E27FC236}">
                <a16:creationId xmlns:a16="http://schemas.microsoft.com/office/drawing/2014/main" id="{28B91946-0A78-4BAE-8D4B-444B561CAC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594"/>
          <a:stretch>
            <a:fillRect/>
          </a:stretch>
        </p:blipFill>
        <p:spPr>
          <a:xfrm>
            <a:off x="790196" y="382385"/>
            <a:ext cx="11072619" cy="594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9">
            <a:extLst>
              <a:ext uri="{FF2B5EF4-FFF2-40B4-BE49-F238E27FC236}">
                <a16:creationId xmlns:a16="http://schemas.microsoft.com/office/drawing/2014/main" id="{DE4C27B6-DB04-4891-AF97-BA1671B17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, bilgisayar, siyah, dizüstü içeren bir resim&#10;&#10;Açıklama otomatik olarak oluşturuldu">
            <a:extLst>
              <a:ext uri="{FF2B5EF4-FFF2-40B4-BE49-F238E27FC236}">
                <a16:creationId xmlns:a16="http://schemas.microsoft.com/office/drawing/2014/main" id="{27A6D89E-A44F-434B-8A13-A4985A2E1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976"/>
          <a:stretch/>
        </p:blipFill>
        <p:spPr>
          <a:xfrm>
            <a:off x="606719" y="-1"/>
            <a:ext cx="11585281" cy="6857999"/>
          </a:xfrm>
          <a:prstGeom prst="rect">
            <a:avLst/>
          </a:prstGeom>
        </p:spPr>
      </p:pic>
      <p:sp>
        <p:nvSpPr>
          <p:cNvPr id="39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4F24FD9-8289-47CE-8C9F-C8CEEEE3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84" y="1152144"/>
            <a:ext cx="3953501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 err="1">
                <a:solidFill>
                  <a:schemeClr val="bg1"/>
                </a:solidFill>
              </a:rPr>
              <a:t>Çoklu</a:t>
            </a:r>
            <a:r>
              <a:rPr lang="en-US" sz="5600" dirty="0">
                <a:solidFill>
                  <a:schemeClr val="bg1"/>
                </a:solidFill>
              </a:rPr>
              <a:t> </a:t>
            </a:r>
            <a:r>
              <a:rPr lang="en-US" sz="5600" dirty="0" err="1">
                <a:solidFill>
                  <a:schemeClr val="bg1"/>
                </a:solidFill>
              </a:rPr>
              <a:t>Oyun</a:t>
            </a:r>
            <a:r>
              <a:rPr lang="en-US" sz="5600" dirty="0">
                <a:solidFill>
                  <a:schemeClr val="bg1"/>
                </a:solidFill>
              </a:rPr>
              <a:t> </a:t>
            </a:r>
            <a:r>
              <a:rPr lang="en-US" sz="5600" dirty="0" err="1">
                <a:solidFill>
                  <a:schemeClr val="bg1"/>
                </a:solidFill>
              </a:rPr>
              <a:t>Objeleri</a:t>
            </a:r>
            <a:r>
              <a:rPr lang="en-US" sz="5600" dirty="0">
                <a:solidFill>
                  <a:schemeClr val="bg1"/>
                </a:solidFill>
              </a:rPr>
              <a:t> </a:t>
            </a:r>
            <a:br>
              <a:rPr lang="tr-TR" sz="5600" dirty="0">
                <a:solidFill>
                  <a:schemeClr val="bg1"/>
                </a:solidFill>
              </a:rPr>
            </a:br>
            <a:r>
              <a:rPr lang="en-US" sz="4800" i="1" dirty="0">
                <a:solidFill>
                  <a:schemeClr val="bg1"/>
                </a:solidFill>
              </a:rPr>
              <a:t>Prefab</a:t>
            </a:r>
            <a:endParaRPr lang="en-US" sz="5600" i="1" dirty="0">
              <a:solidFill>
                <a:schemeClr val="bg1"/>
              </a:solidFill>
            </a:endParaRP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0EAE70-C355-42D1-BF00-CA8A17A74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6E58C95-A3F9-4C87-B9A5-32A7A75DD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B08CDDF-E602-4C1B-A248-A43292EB5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298B977-8F47-48C6-8454-11EF9478E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06A6FB8E-FB47-44B7-810F-B88B4CCA0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818DB8DB-4D04-42C0-BE68-842A9F29A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DBCFEA99-52A4-4E8E-B9C9-3D39B0E32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6C0BB10-7324-4D11-A497-57A85CDB6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D7440F2E-8192-4FDF-AE8F-2833B7F40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9F7DA6A-1872-4697-A567-20A0115A0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98BC1544-07ED-411D-880C-58CB1149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BA70D948-9946-455F-8155-D274F01DA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07FCDBA-F7E3-4836-8253-15D212128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6A9BF83-5C67-44B0-883C-82BCAA192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4BA7F92-7961-489E-83BD-5518EB1E9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6ADE108-5AE8-4ACF-88B9-28A0B125B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5B2D25F-B666-4F19-816A-24456EAF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7D581F0-987F-45C5-A849-CC1B4122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F388E533-92C3-428E-B078-81D6E1F2D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68AEED3-AAB1-48A9-8FC3-C68AE6675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0A6CA6BC-FFA6-4C34-B200-6F61EE173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12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6499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C80DB95-0DC6-4E31-A5D7-C433DAD23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270"/>
            <a:ext cx="2889504" cy="1345997"/>
          </a:xfrm>
        </p:spPr>
        <p:txBody>
          <a:bodyPr anchor="ctr">
            <a:normAutofit/>
          </a:bodyPr>
          <a:lstStyle/>
          <a:p>
            <a:r>
              <a:rPr lang="tr-TR" sz="2600" dirty="0">
                <a:solidFill>
                  <a:schemeClr val="bg1"/>
                </a:solidFill>
              </a:rPr>
              <a:t>Oyun Objesi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73216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589725-1A10-482F-99E1-388DA358E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3270"/>
            <a:ext cx="6976872" cy="1345997"/>
          </a:xfrm>
        </p:spPr>
        <p:txBody>
          <a:bodyPr anchor="ctr">
            <a:normAutofit/>
          </a:bodyPr>
          <a:lstStyle/>
          <a:p>
            <a:r>
              <a:rPr lang="tr-TR" sz="1700" dirty="0">
                <a:solidFill>
                  <a:schemeClr val="bg1"/>
                </a:solidFill>
              </a:rPr>
              <a:t>Projeye bir </a:t>
            </a:r>
            <a:r>
              <a:rPr lang="tr-TR" sz="1700" dirty="0" err="1">
                <a:solidFill>
                  <a:schemeClr val="bg1"/>
                </a:solidFill>
              </a:rPr>
              <a:t>Sprite</a:t>
            </a:r>
            <a:r>
              <a:rPr lang="tr-TR" sz="1700" dirty="0">
                <a:solidFill>
                  <a:schemeClr val="bg1"/>
                </a:solidFill>
              </a:rPr>
              <a:t> oyun objesi ekleriz.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4B91069-9E84-45F8-B1AD-16DDCB87C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9" b="1"/>
          <a:stretch/>
        </p:blipFill>
        <p:spPr>
          <a:xfrm>
            <a:off x="320040" y="2194560"/>
            <a:ext cx="11548872" cy="42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0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siyah, oturma, ekran içeren bir resim&#10;&#10;Açıklama otomatik olarak oluşturuldu">
            <a:extLst>
              <a:ext uri="{FF2B5EF4-FFF2-40B4-BE49-F238E27FC236}">
                <a16:creationId xmlns:a16="http://schemas.microsoft.com/office/drawing/2014/main" id="{CD320C33-CBE5-4A6D-B9BD-A233F73E9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2383" r="14" b="65570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8FD429D-CDFF-49E2-A47F-887A0427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tr-TR" sz="2600">
                <a:solidFill>
                  <a:schemeClr val="bg1"/>
                </a:solidFill>
              </a:rPr>
              <a:t>Rigidbody 2D Component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BEC678-4526-48EE-874A-09704CF0B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700" dirty="0">
                <a:solidFill>
                  <a:schemeClr val="bg1"/>
                </a:solidFill>
              </a:rPr>
              <a:t>Oyun objemize </a:t>
            </a:r>
            <a:r>
              <a:rPr lang="tr-TR" sz="1700" dirty="0" err="1">
                <a:solidFill>
                  <a:schemeClr val="bg1"/>
                </a:solidFill>
              </a:rPr>
              <a:t>Rigidbody</a:t>
            </a:r>
            <a:r>
              <a:rPr lang="tr-TR" sz="1700" dirty="0">
                <a:solidFill>
                  <a:schemeClr val="bg1"/>
                </a:solidFill>
              </a:rPr>
              <a:t> 2D </a:t>
            </a:r>
            <a:r>
              <a:rPr lang="tr-TR" sz="1700" dirty="0" err="1">
                <a:solidFill>
                  <a:schemeClr val="bg1"/>
                </a:solidFill>
              </a:rPr>
              <a:t>Component’ini</a:t>
            </a:r>
            <a:r>
              <a:rPr lang="tr-TR" sz="1700" dirty="0">
                <a:solidFill>
                  <a:schemeClr val="bg1"/>
                </a:solidFill>
              </a:rPr>
              <a:t> ekledik.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7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7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607A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8F28A7E1-8356-4B83-A7EF-52896A13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5800" dirty="0" err="1">
                <a:solidFill>
                  <a:srgbClr val="607A43"/>
                </a:solidFill>
              </a:rPr>
              <a:t>AsteroidMateryal</a:t>
            </a:r>
            <a:r>
              <a:rPr lang="tr-TR" sz="5800" dirty="0">
                <a:solidFill>
                  <a:srgbClr val="607A43"/>
                </a:solidFill>
              </a:rPr>
              <a:t> ekledik</a:t>
            </a:r>
            <a:endParaRPr lang="en-US" sz="5800" dirty="0">
              <a:solidFill>
                <a:srgbClr val="607A43"/>
              </a:solidFill>
            </a:endParaRPr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C1EABFF-D6C6-456C-9127-7CA661FFA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0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0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58AF54-CAB1-419B-9DFF-BD483536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622006" cy="28460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600" dirty="0" err="1"/>
              <a:t>Objemize</a:t>
            </a:r>
            <a:r>
              <a:rPr lang="tr-TR" sz="2600" dirty="0"/>
              <a:t> uygun olan</a:t>
            </a:r>
            <a:r>
              <a:rPr lang="en-US" sz="2600" dirty="0"/>
              <a:t> Collider</a:t>
            </a:r>
            <a:r>
              <a:rPr lang="tr-TR" sz="2600" dirty="0"/>
              <a:t>’</a:t>
            </a:r>
            <a:r>
              <a:rPr lang="tr-TR" sz="2600" dirty="0" err="1"/>
              <a:t>ioyun</a:t>
            </a:r>
            <a:r>
              <a:rPr lang="tr-TR" sz="2600" dirty="0"/>
              <a:t> objemize</a:t>
            </a:r>
            <a:r>
              <a:rPr lang="en-US" sz="2600" dirty="0"/>
              <a:t> </a:t>
            </a:r>
            <a:r>
              <a:rPr lang="en-US" sz="2600" dirty="0" err="1"/>
              <a:t>ekleyerek</a:t>
            </a:r>
            <a:r>
              <a:rPr lang="en-US" sz="2600" dirty="0"/>
              <a:t>, </a:t>
            </a:r>
            <a:r>
              <a:rPr lang="tr-TR" sz="2600" dirty="0" err="1"/>
              <a:t>Material</a:t>
            </a:r>
            <a:r>
              <a:rPr lang="tr-TR" sz="2600" dirty="0"/>
              <a:t> kısmından bu obje için oluşturmuş olduğumuz materyali seçeriz.</a:t>
            </a:r>
            <a:endParaRPr lang="en-US" sz="2600" dirty="0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BF7F502-E6C4-4D55-8AB0-3AA9DC46B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188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35" name="Rectangle 2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4156058B-3A29-4985-BB4C-D692A0A2D72F}"/>
              </a:ext>
            </a:extLst>
          </p:cNvPr>
          <p:cNvSpPr/>
          <p:nvPr/>
        </p:nvSpPr>
        <p:spPr>
          <a:xfrm>
            <a:off x="4449920" y="4174392"/>
            <a:ext cx="2983831" cy="295649"/>
          </a:xfrm>
          <a:custGeom>
            <a:avLst/>
            <a:gdLst>
              <a:gd name="connsiteX0" fmla="*/ 0 w 2983831"/>
              <a:gd name="connsiteY0" fmla="*/ 49276 h 295649"/>
              <a:gd name="connsiteX1" fmla="*/ 49276 w 2983831"/>
              <a:gd name="connsiteY1" fmla="*/ 0 h 295649"/>
              <a:gd name="connsiteX2" fmla="*/ 568626 w 2983831"/>
              <a:gd name="connsiteY2" fmla="*/ 0 h 295649"/>
              <a:gd name="connsiteX3" fmla="*/ 1145682 w 2983831"/>
              <a:gd name="connsiteY3" fmla="*/ 0 h 295649"/>
              <a:gd name="connsiteX4" fmla="*/ 1751591 w 2983831"/>
              <a:gd name="connsiteY4" fmla="*/ 0 h 295649"/>
              <a:gd name="connsiteX5" fmla="*/ 2386352 w 2983831"/>
              <a:gd name="connsiteY5" fmla="*/ 0 h 295649"/>
              <a:gd name="connsiteX6" fmla="*/ 2934555 w 2983831"/>
              <a:gd name="connsiteY6" fmla="*/ 0 h 295649"/>
              <a:gd name="connsiteX7" fmla="*/ 2983831 w 2983831"/>
              <a:gd name="connsiteY7" fmla="*/ 49276 h 295649"/>
              <a:gd name="connsiteX8" fmla="*/ 2983831 w 2983831"/>
              <a:gd name="connsiteY8" fmla="*/ 246373 h 295649"/>
              <a:gd name="connsiteX9" fmla="*/ 2934555 w 2983831"/>
              <a:gd name="connsiteY9" fmla="*/ 295649 h 295649"/>
              <a:gd name="connsiteX10" fmla="*/ 2386352 w 2983831"/>
              <a:gd name="connsiteY10" fmla="*/ 295649 h 295649"/>
              <a:gd name="connsiteX11" fmla="*/ 1751591 w 2983831"/>
              <a:gd name="connsiteY11" fmla="*/ 295649 h 295649"/>
              <a:gd name="connsiteX12" fmla="*/ 1145682 w 2983831"/>
              <a:gd name="connsiteY12" fmla="*/ 295649 h 295649"/>
              <a:gd name="connsiteX13" fmla="*/ 597479 w 2983831"/>
              <a:gd name="connsiteY13" fmla="*/ 295649 h 295649"/>
              <a:gd name="connsiteX14" fmla="*/ 49276 w 2983831"/>
              <a:gd name="connsiteY14" fmla="*/ 295649 h 295649"/>
              <a:gd name="connsiteX15" fmla="*/ 0 w 2983831"/>
              <a:gd name="connsiteY15" fmla="*/ 246373 h 295649"/>
              <a:gd name="connsiteX16" fmla="*/ 0 w 2983831"/>
              <a:gd name="connsiteY16" fmla="*/ 49276 h 29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3831" h="295649" extrusionOk="0">
                <a:moveTo>
                  <a:pt x="0" y="49276"/>
                </a:moveTo>
                <a:cubicBezTo>
                  <a:pt x="-325" y="19799"/>
                  <a:pt x="25643" y="2349"/>
                  <a:pt x="49276" y="0"/>
                </a:cubicBezTo>
                <a:cubicBezTo>
                  <a:pt x="230000" y="-36402"/>
                  <a:pt x="312171" y="21191"/>
                  <a:pt x="568626" y="0"/>
                </a:cubicBezTo>
                <a:cubicBezTo>
                  <a:pt x="825081" y="-21191"/>
                  <a:pt x="1012831" y="52538"/>
                  <a:pt x="1145682" y="0"/>
                </a:cubicBezTo>
                <a:cubicBezTo>
                  <a:pt x="1278533" y="-52538"/>
                  <a:pt x="1481639" y="61561"/>
                  <a:pt x="1751591" y="0"/>
                </a:cubicBezTo>
                <a:cubicBezTo>
                  <a:pt x="2021543" y="-61561"/>
                  <a:pt x="2177681" y="38500"/>
                  <a:pt x="2386352" y="0"/>
                </a:cubicBezTo>
                <a:cubicBezTo>
                  <a:pt x="2595023" y="-38500"/>
                  <a:pt x="2733565" y="41484"/>
                  <a:pt x="2934555" y="0"/>
                </a:cubicBezTo>
                <a:cubicBezTo>
                  <a:pt x="2965000" y="-5562"/>
                  <a:pt x="2986898" y="17647"/>
                  <a:pt x="2983831" y="49276"/>
                </a:cubicBezTo>
                <a:cubicBezTo>
                  <a:pt x="3000423" y="140939"/>
                  <a:pt x="2978026" y="194930"/>
                  <a:pt x="2983831" y="246373"/>
                </a:cubicBezTo>
                <a:cubicBezTo>
                  <a:pt x="2986345" y="270854"/>
                  <a:pt x="2958013" y="292268"/>
                  <a:pt x="2934555" y="295649"/>
                </a:cubicBezTo>
                <a:cubicBezTo>
                  <a:pt x="2696150" y="314902"/>
                  <a:pt x="2548603" y="273236"/>
                  <a:pt x="2386352" y="295649"/>
                </a:cubicBezTo>
                <a:cubicBezTo>
                  <a:pt x="2224101" y="318062"/>
                  <a:pt x="1943705" y="264540"/>
                  <a:pt x="1751591" y="295649"/>
                </a:cubicBezTo>
                <a:cubicBezTo>
                  <a:pt x="1559477" y="326758"/>
                  <a:pt x="1440569" y="276760"/>
                  <a:pt x="1145682" y="295649"/>
                </a:cubicBezTo>
                <a:cubicBezTo>
                  <a:pt x="850795" y="314538"/>
                  <a:pt x="772134" y="232059"/>
                  <a:pt x="597479" y="295649"/>
                </a:cubicBezTo>
                <a:cubicBezTo>
                  <a:pt x="422824" y="359239"/>
                  <a:pt x="300735" y="249270"/>
                  <a:pt x="49276" y="295649"/>
                </a:cubicBezTo>
                <a:cubicBezTo>
                  <a:pt x="16403" y="293888"/>
                  <a:pt x="1253" y="275440"/>
                  <a:pt x="0" y="246373"/>
                </a:cubicBezTo>
                <a:cubicBezTo>
                  <a:pt x="-14480" y="149430"/>
                  <a:pt x="14338" y="128245"/>
                  <a:pt x="0" y="49276"/>
                </a:cubicBezTo>
                <a:close/>
              </a:path>
            </a:pathLst>
          </a:custGeom>
          <a:noFill/>
          <a:ln w="28575" cap="flat" cmpd="sng" algn="ctr">
            <a:solidFill>
              <a:srgbClr val="FE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4680277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238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953895-112F-46C1-B201-8FB3C775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Oyun Objesi Hareket 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ekran, yol, siyah içeren bir resim&#10;&#10;Açıklama otomatik olarak oluşturuldu">
            <a:extLst>
              <a:ext uri="{FF2B5EF4-FFF2-40B4-BE49-F238E27FC236}">
                <a16:creationId xmlns:a16="http://schemas.microsoft.com/office/drawing/2014/main" id="{BBB9D046-E265-4056-B470-9E3F5078F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26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11130470-D809-4C77-BC87-6ABCD085B390}"/>
              </a:ext>
            </a:extLst>
          </p:cNvPr>
          <p:cNvSpPr/>
          <p:nvPr/>
        </p:nvSpPr>
        <p:spPr>
          <a:xfrm>
            <a:off x="2310063" y="4220785"/>
            <a:ext cx="2983831" cy="295649"/>
          </a:xfrm>
          <a:custGeom>
            <a:avLst/>
            <a:gdLst>
              <a:gd name="connsiteX0" fmla="*/ 0 w 2983831"/>
              <a:gd name="connsiteY0" fmla="*/ 49276 h 295649"/>
              <a:gd name="connsiteX1" fmla="*/ 49276 w 2983831"/>
              <a:gd name="connsiteY1" fmla="*/ 0 h 295649"/>
              <a:gd name="connsiteX2" fmla="*/ 568626 w 2983831"/>
              <a:gd name="connsiteY2" fmla="*/ 0 h 295649"/>
              <a:gd name="connsiteX3" fmla="*/ 1145682 w 2983831"/>
              <a:gd name="connsiteY3" fmla="*/ 0 h 295649"/>
              <a:gd name="connsiteX4" fmla="*/ 1751591 w 2983831"/>
              <a:gd name="connsiteY4" fmla="*/ 0 h 295649"/>
              <a:gd name="connsiteX5" fmla="*/ 2386352 w 2983831"/>
              <a:gd name="connsiteY5" fmla="*/ 0 h 295649"/>
              <a:gd name="connsiteX6" fmla="*/ 2934555 w 2983831"/>
              <a:gd name="connsiteY6" fmla="*/ 0 h 295649"/>
              <a:gd name="connsiteX7" fmla="*/ 2983831 w 2983831"/>
              <a:gd name="connsiteY7" fmla="*/ 49276 h 295649"/>
              <a:gd name="connsiteX8" fmla="*/ 2983831 w 2983831"/>
              <a:gd name="connsiteY8" fmla="*/ 246373 h 295649"/>
              <a:gd name="connsiteX9" fmla="*/ 2934555 w 2983831"/>
              <a:gd name="connsiteY9" fmla="*/ 295649 h 295649"/>
              <a:gd name="connsiteX10" fmla="*/ 2386352 w 2983831"/>
              <a:gd name="connsiteY10" fmla="*/ 295649 h 295649"/>
              <a:gd name="connsiteX11" fmla="*/ 1751591 w 2983831"/>
              <a:gd name="connsiteY11" fmla="*/ 295649 h 295649"/>
              <a:gd name="connsiteX12" fmla="*/ 1145682 w 2983831"/>
              <a:gd name="connsiteY12" fmla="*/ 295649 h 295649"/>
              <a:gd name="connsiteX13" fmla="*/ 597479 w 2983831"/>
              <a:gd name="connsiteY13" fmla="*/ 295649 h 295649"/>
              <a:gd name="connsiteX14" fmla="*/ 49276 w 2983831"/>
              <a:gd name="connsiteY14" fmla="*/ 295649 h 295649"/>
              <a:gd name="connsiteX15" fmla="*/ 0 w 2983831"/>
              <a:gd name="connsiteY15" fmla="*/ 246373 h 295649"/>
              <a:gd name="connsiteX16" fmla="*/ 0 w 2983831"/>
              <a:gd name="connsiteY16" fmla="*/ 49276 h 29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3831" h="295649" extrusionOk="0">
                <a:moveTo>
                  <a:pt x="0" y="49276"/>
                </a:moveTo>
                <a:cubicBezTo>
                  <a:pt x="-325" y="19799"/>
                  <a:pt x="25643" y="2349"/>
                  <a:pt x="49276" y="0"/>
                </a:cubicBezTo>
                <a:cubicBezTo>
                  <a:pt x="230000" y="-36402"/>
                  <a:pt x="312171" y="21191"/>
                  <a:pt x="568626" y="0"/>
                </a:cubicBezTo>
                <a:cubicBezTo>
                  <a:pt x="825081" y="-21191"/>
                  <a:pt x="1012831" y="52538"/>
                  <a:pt x="1145682" y="0"/>
                </a:cubicBezTo>
                <a:cubicBezTo>
                  <a:pt x="1278533" y="-52538"/>
                  <a:pt x="1481639" y="61561"/>
                  <a:pt x="1751591" y="0"/>
                </a:cubicBezTo>
                <a:cubicBezTo>
                  <a:pt x="2021543" y="-61561"/>
                  <a:pt x="2177681" y="38500"/>
                  <a:pt x="2386352" y="0"/>
                </a:cubicBezTo>
                <a:cubicBezTo>
                  <a:pt x="2595023" y="-38500"/>
                  <a:pt x="2733565" y="41484"/>
                  <a:pt x="2934555" y="0"/>
                </a:cubicBezTo>
                <a:cubicBezTo>
                  <a:pt x="2965000" y="-5562"/>
                  <a:pt x="2986898" y="17647"/>
                  <a:pt x="2983831" y="49276"/>
                </a:cubicBezTo>
                <a:cubicBezTo>
                  <a:pt x="3000423" y="140939"/>
                  <a:pt x="2978026" y="194930"/>
                  <a:pt x="2983831" y="246373"/>
                </a:cubicBezTo>
                <a:cubicBezTo>
                  <a:pt x="2986345" y="270854"/>
                  <a:pt x="2958013" y="292268"/>
                  <a:pt x="2934555" y="295649"/>
                </a:cubicBezTo>
                <a:cubicBezTo>
                  <a:pt x="2696150" y="314902"/>
                  <a:pt x="2548603" y="273236"/>
                  <a:pt x="2386352" y="295649"/>
                </a:cubicBezTo>
                <a:cubicBezTo>
                  <a:pt x="2224101" y="318062"/>
                  <a:pt x="1943705" y="264540"/>
                  <a:pt x="1751591" y="295649"/>
                </a:cubicBezTo>
                <a:cubicBezTo>
                  <a:pt x="1559477" y="326758"/>
                  <a:pt x="1440569" y="276760"/>
                  <a:pt x="1145682" y="295649"/>
                </a:cubicBezTo>
                <a:cubicBezTo>
                  <a:pt x="850795" y="314538"/>
                  <a:pt x="772134" y="232059"/>
                  <a:pt x="597479" y="295649"/>
                </a:cubicBezTo>
                <a:cubicBezTo>
                  <a:pt x="422824" y="359239"/>
                  <a:pt x="300735" y="249270"/>
                  <a:pt x="49276" y="295649"/>
                </a:cubicBezTo>
                <a:cubicBezTo>
                  <a:pt x="16403" y="293888"/>
                  <a:pt x="1253" y="275440"/>
                  <a:pt x="0" y="246373"/>
                </a:cubicBezTo>
                <a:cubicBezTo>
                  <a:pt x="-14480" y="149430"/>
                  <a:pt x="14338" y="128245"/>
                  <a:pt x="0" y="49276"/>
                </a:cubicBezTo>
                <a:close/>
              </a:path>
            </a:pathLst>
          </a:custGeom>
          <a:noFill/>
          <a:ln w="28575" cap="flat" cmpd="sng" algn="ctr">
            <a:solidFill>
              <a:srgbClr val="FE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64680277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2066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F01C7F-3EB7-41D3-9B5C-C65E131D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Prefab </a:t>
            </a:r>
            <a:r>
              <a:rPr lang="tr-TR" sz="3700" dirty="0"/>
              <a:t>k</a:t>
            </a:r>
            <a:r>
              <a:rPr lang="en-US" sz="3700" dirty="0" err="1"/>
              <a:t>lasör</a:t>
            </a:r>
            <a:r>
              <a:rPr lang="tr-TR" sz="3700" dirty="0"/>
              <a:t>ünü oluştururuz</a:t>
            </a:r>
            <a:endParaRPr lang="en-US" sz="3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siyah, ekran, geniş içeren bir resim&#10;&#10;Açıklama otomatik olarak oluşturuldu">
            <a:extLst>
              <a:ext uri="{FF2B5EF4-FFF2-40B4-BE49-F238E27FC236}">
                <a16:creationId xmlns:a16="http://schemas.microsoft.com/office/drawing/2014/main" id="{6A04565F-80DD-4C90-B886-15011AC77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" r="27897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3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58836"/>
            <a:ext cx="606972" cy="3699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İçerik Yer Tutucusu 9" descr="işaret içeren bir resim&#10;&#10;Açıklama otomatik olarak oluşturuldu">
            <a:extLst>
              <a:ext uri="{FF2B5EF4-FFF2-40B4-BE49-F238E27FC236}">
                <a16:creationId xmlns:a16="http://schemas.microsoft.com/office/drawing/2014/main" id="{C57EFA33-40A2-4D4E-A48B-4B83E2C77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155" r="1" b="3813"/>
          <a:stretch/>
        </p:blipFill>
        <p:spPr>
          <a:xfrm>
            <a:off x="606971" y="-1"/>
            <a:ext cx="11585029" cy="685799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91021FB-218F-4441-88C5-259B444A2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AFA36390-00DD-442B-A198-F5CB7C48C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10449F6-E372-4C43-829D-A4A25648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E5E19BC-AE5C-4C8F-956F-384B5D2C1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B2251329-6007-4DCE-85AD-36D22A065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6E12B1C-E2D7-4FBA-BF1C-5337B337C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617C3490-8B39-4670-BD1C-AC7C3ADC5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160D6530-8464-4D8D-85AC-8238EF868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ACC2B307-BFF6-4CCE-B9A8-929FF9620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061C776-6141-4067-805C-AC0C4BBB8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F3924A29-F59C-4C69-AD2F-0FABFB497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3BED0ADD-46FE-434E-94E2-F15777533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10847F95-21B0-418D-9BF7-52CB1CFBE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8A48D1E3-B339-4A86-8653-0F3AFA1FB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72877BB-D5C1-48DC-A8A8-162AB0D10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C81599-BC23-4394-BDA0-31EFA3D4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0B2D9FA0-CD23-4E59-B179-6DF0F1838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0AB686D-4177-45EF-AB93-B8A8C3B4D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7250BA6-DE73-4564-9E5A-53F5B7830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13224B77-157D-494D-BD73-B8320BCB4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6B43C31-C15B-4196-96F3-82D442268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2879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169373-E625-4BAD-B93B-3BA93BE5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708234-9A4A-441F-8DE5-DC47A80D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48" y="1152144"/>
            <a:ext cx="4023360" cy="29434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sz="5600" dirty="0"/>
              <a:t>Oyun objemizi </a:t>
            </a:r>
            <a:r>
              <a:rPr lang="tr-TR" sz="5600" dirty="0" err="1"/>
              <a:t>Prefab</a:t>
            </a:r>
            <a:r>
              <a:rPr lang="tr-TR" sz="5600" dirty="0"/>
              <a:t> klasörüne sürükleyerek bırakırız</a:t>
            </a:r>
            <a:endParaRPr lang="en-US" sz="5600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siyah, fotoğraf, ekran içeren bir resim&#10;&#10;Açıklama otomatik olarak oluşturuldu">
            <a:extLst>
              <a:ext uri="{FF2B5EF4-FFF2-40B4-BE49-F238E27FC236}">
                <a16:creationId xmlns:a16="http://schemas.microsoft.com/office/drawing/2014/main" id="{18001E98-2C76-4E7F-A810-82C4F9561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9" r="2239" b="9602"/>
          <a:stretch/>
        </p:blipFill>
        <p:spPr>
          <a:xfrm>
            <a:off x="604064" y="10"/>
            <a:ext cx="6701991" cy="6857990"/>
          </a:xfrm>
          <a:prstGeom prst="rect">
            <a:avLst/>
          </a:prstGeom>
        </p:spPr>
      </p:pic>
      <p:grpSp>
        <p:nvGrpSpPr>
          <p:cNvPr id="39" name="Group 15">
            <a:extLst>
              <a:ext uri="{FF2B5EF4-FFF2-40B4-BE49-F238E27FC236}">
                <a16:creationId xmlns:a16="http://schemas.microsoft.com/office/drawing/2014/main" id="{2DF00571-E53F-4406-874C-D5333B3E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805A8E07-08A3-48C5-A937-BA5C099EB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BD95D223-D0F4-4A5A-A97F-904E11575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234CFCF-E56D-4C71-AEA5-41C17CD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4EE72264-410F-4071-B6A9-A94E1050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38730288-0A00-4A97-8CE6-E7DFE81E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EDA3E11-9FAA-4CBF-9FC7-A75068E7B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27A321-A57A-4019-AC19-30C3FEDE0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5B013C8-DE8B-4D46-A566-8925FF2A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70623DD-9665-463E-9FF2-E11E7676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EF230DD2-4D19-4039-A31E-475B2471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0DE572C-1F7E-41DF-B316-6D79DD00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5E93974-7575-4E1C-BB69-30CDE7C14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B02B977-55BB-4684-B6DC-50B49F2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B8A7D2FD-4604-411A-8446-AAD738B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2FC67E06-3570-4522-8495-454D7C87E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6A1839D-1BE9-41CB-B29B-AF529145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0C714F7-E8CA-484B-8A29-E3194EC7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4E21E71-D285-4AED-AA11-100533981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13568E8F-C4DD-4452-A8BE-CDC9A4FE4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6ABD5AB-B13C-4AA9-9066-E872473A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C8855F0C-0B76-458B-88B8-43B0F13B03DC}"/>
              </a:ext>
            </a:extLst>
          </p:cNvPr>
          <p:cNvCxnSpPr>
            <a:cxnSpLocks/>
          </p:cNvCxnSpPr>
          <p:nvPr/>
        </p:nvCxnSpPr>
        <p:spPr>
          <a:xfrm>
            <a:off x="1957137" y="657726"/>
            <a:ext cx="606972" cy="5117432"/>
          </a:xfrm>
          <a:prstGeom prst="straightConnector1">
            <a:avLst/>
          </a:prstGeom>
          <a:ln w="28575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730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4E76A-D839-4BF2-97D7-2C5D25CF3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2">
            <a:extLst>
              <a:ext uri="{FF2B5EF4-FFF2-40B4-BE49-F238E27FC236}">
                <a16:creationId xmlns:a16="http://schemas.microsoft.com/office/drawing/2014/main" id="{63A98FE7-AE9A-4046-80E8-EEBF3A327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54552" y="-3757380"/>
            <a:ext cx="4682893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3E621B-D6AB-49DF-9904-577EBDB23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94960" y="73152"/>
            <a:chExt cx="1340860" cy="223819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9A30311C-B468-492D-93C1-A69F54DEE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B82E971F-2D43-4DF6-9814-6586C591C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9BDFC723-EFE9-4B3D-9139-B7CEEE2CB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25604D1A-910F-43BF-B278-2CF6E474A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AB7395E-654B-42BA-96DD-FCE9A4920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46CA0029-B650-4B83-AE70-60DC045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4C628DF9-C1B6-40F8-AE2D-40842A739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BD1657DD-F34D-4536-A723-46A26BE49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41DC4EB-BC23-4C1A-A799-C90E60231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C184480A-9198-46CF-AC93-AEEED77C5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09F10C44-932A-4F5D-B572-BB42B1DFF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32D0AD5-0F90-46EA-9656-DEDAA8CBB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3F954DFE-DFAE-4A55-A8C8-02A66B779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99965803-6163-4875-B01F-8291BF75B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B0FB19FE-CC5E-426D-8AF1-AE64C2A8C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4E28BA1-6CC4-42E7-844E-6AA69C8FE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504DDB1-52FB-4ABD-96F9-7D6D75F0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0029ECB-14C6-4126-B089-07DE3817E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5994F0D-C6AF-42B4-903F-C4BA5E833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AD5F537-A062-4F1C-98F8-51E470AB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İçerik Yer Tutucusu 4" descr="ekran görüntüsü, ekran, bilgisayar, televizyon içeren bir resim&#10;&#10;Açıklama otomatik olarak oluşturuldu">
            <a:extLst>
              <a:ext uri="{FF2B5EF4-FFF2-40B4-BE49-F238E27FC236}">
                <a16:creationId xmlns:a16="http://schemas.microsoft.com/office/drawing/2014/main" id="{107ED3C6-56EB-408F-9D0E-C85F9604A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"/>
          <a:stretch/>
        </p:blipFill>
        <p:spPr>
          <a:xfrm>
            <a:off x="538827" y="606829"/>
            <a:ext cx="11194627" cy="560836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CBFA5F3-485A-45BA-A3F3-AE6B1A0EB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501384"/>
            <a:ext cx="12191999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06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07F5FE1-E6C1-42A6-859C-324663FF3A2E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 err="1">
                <a:latin typeface="+mj-lt"/>
                <a:ea typeface="+mj-ea"/>
                <a:cs typeface="+mj-cs"/>
              </a:rPr>
              <a:t>Prefa</a:t>
            </a:r>
            <a:r>
              <a:rPr lang="tr-TR" sz="3700" dirty="0">
                <a:latin typeface="+mj-lt"/>
                <a:ea typeface="+mj-ea"/>
                <a:cs typeface="+mj-cs"/>
              </a:rPr>
              <a:t>b </a:t>
            </a:r>
            <a:r>
              <a:rPr lang="en-US" sz="3700" dirty="0" err="1">
                <a:latin typeface="+mj-lt"/>
                <a:ea typeface="+mj-ea"/>
                <a:cs typeface="+mj-cs"/>
              </a:rPr>
              <a:t>üzerinde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bir</a:t>
            </a:r>
            <a:r>
              <a:rPr lang="en-US" sz="3700" dirty="0">
                <a:latin typeface="+mj-lt"/>
                <a:ea typeface="+mj-ea"/>
                <a:cs typeface="+mj-cs"/>
              </a:rPr>
              <a:t> </a:t>
            </a:r>
            <a:r>
              <a:rPr lang="en-US" sz="3700" dirty="0" err="1">
                <a:latin typeface="+mj-lt"/>
                <a:ea typeface="+mj-ea"/>
                <a:cs typeface="+mj-cs"/>
              </a:rPr>
              <a:t>değişikli</a:t>
            </a:r>
            <a:r>
              <a:rPr lang="tr-TR" sz="3700" dirty="0">
                <a:latin typeface="+mj-lt"/>
                <a:ea typeface="+mj-ea"/>
                <a:cs typeface="+mj-cs"/>
              </a:rPr>
              <a:t>k yapmak için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+mj-lt"/>
                <a:ea typeface="+mj-ea"/>
                <a:cs typeface="+mj-cs"/>
              </a:rPr>
              <a:t>Open Prefab</a:t>
            </a:r>
            <a:r>
              <a:rPr lang="tr-TR" sz="3700" dirty="0">
                <a:latin typeface="+mj-lt"/>
                <a:ea typeface="+mj-ea"/>
                <a:cs typeface="+mj-cs"/>
              </a:rPr>
              <a:t> düğmesine tıklarız</a:t>
            </a:r>
            <a:endParaRPr lang="en-US" sz="37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0575861-0672-40A0-9C10-8D3DD1A34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" t="-21" r="95" b="55495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7EB8E930-4E80-451D-B4B0-79AD7162DD05}"/>
              </a:ext>
            </a:extLst>
          </p:cNvPr>
          <p:cNvSpPr/>
          <p:nvPr/>
        </p:nvSpPr>
        <p:spPr>
          <a:xfrm>
            <a:off x="1993233" y="2059594"/>
            <a:ext cx="4700336" cy="705853"/>
          </a:xfrm>
          <a:custGeom>
            <a:avLst/>
            <a:gdLst>
              <a:gd name="connsiteX0" fmla="*/ 0 w 4700336"/>
              <a:gd name="connsiteY0" fmla="*/ 0 h 705853"/>
              <a:gd name="connsiteX1" fmla="*/ 577470 w 4700336"/>
              <a:gd name="connsiteY1" fmla="*/ 0 h 705853"/>
              <a:gd name="connsiteX2" fmla="*/ 1342953 w 4700336"/>
              <a:gd name="connsiteY2" fmla="*/ 0 h 705853"/>
              <a:gd name="connsiteX3" fmla="*/ 2061433 w 4700336"/>
              <a:gd name="connsiteY3" fmla="*/ 0 h 705853"/>
              <a:gd name="connsiteX4" fmla="*/ 2591900 w 4700336"/>
              <a:gd name="connsiteY4" fmla="*/ 0 h 705853"/>
              <a:gd name="connsiteX5" fmla="*/ 3310379 w 4700336"/>
              <a:gd name="connsiteY5" fmla="*/ 0 h 705853"/>
              <a:gd name="connsiteX6" fmla="*/ 3981856 w 4700336"/>
              <a:gd name="connsiteY6" fmla="*/ 0 h 705853"/>
              <a:gd name="connsiteX7" fmla="*/ 4700336 w 4700336"/>
              <a:gd name="connsiteY7" fmla="*/ 0 h 705853"/>
              <a:gd name="connsiteX8" fmla="*/ 4700336 w 4700336"/>
              <a:gd name="connsiteY8" fmla="*/ 359985 h 705853"/>
              <a:gd name="connsiteX9" fmla="*/ 4700336 w 4700336"/>
              <a:gd name="connsiteY9" fmla="*/ 705853 h 705853"/>
              <a:gd name="connsiteX10" fmla="*/ 4122866 w 4700336"/>
              <a:gd name="connsiteY10" fmla="*/ 705853 h 705853"/>
              <a:gd name="connsiteX11" fmla="*/ 3357383 w 4700336"/>
              <a:gd name="connsiteY11" fmla="*/ 705853 h 705853"/>
              <a:gd name="connsiteX12" fmla="*/ 2591900 w 4700336"/>
              <a:gd name="connsiteY12" fmla="*/ 705853 h 705853"/>
              <a:gd name="connsiteX13" fmla="*/ 1967426 w 4700336"/>
              <a:gd name="connsiteY13" fmla="*/ 705853 h 705853"/>
              <a:gd name="connsiteX14" fmla="*/ 1389957 w 4700336"/>
              <a:gd name="connsiteY14" fmla="*/ 705853 h 705853"/>
              <a:gd name="connsiteX15" fmla="*/ 765483 w 4700336"/>
              <a:gd name="connsiteY15" fmla="*/ 705853 h 705853"/>
              <a:gd name="connsiteX16" fmla="*/ 0 w 4700336"/>
              <a:gd name="connsiteY16" fmla="*/ 705853 h 705853"/>
              <a:gd name="connsiteX17" fmla="*/ 0 w 4700336"/>
              <a:gd name="connsiteY17" fmla="*/ 374102 h 705853"/>
              <a:gd name="connsiteX18" fmla="*/ 0 w 4700336"/>
              <a:gd name="connsiteY18" fmla="*/ 0 h 70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00336" h="705853" extrusionOk="0">
                <a:moveTo>
                  <a:pt x="0" y="0"/>
                </a:moveTo>
                <a:cubicBezTo>
                  <a:pt x="135825" y="8829"/>
                  <a:pt x="422227" y="-26055"/>
                  <a:pt x="577470" y="0"/>
                </a:cubicBezTo>
                <a:cubicBezTo>
                  <a:pt x="732713" y="26055"/>
                  <a:pt x="1110043" y="-7238"/>
                  <a:pt x="1342953" y="0"/>
                </a:cubicBezTo>
                <a:cubicBezTo>
                  <a:pt x="1575863" y="7238"/>
                  <a:pt x="1914096" y="32753"/>
                  <a:pt x="2061433" y="0"/>
                </a:cubicBezTo>
                <a:cubicBezTo>
                  <a:pt x="2208770" y="-32753"/>
                  <a:pt x="2466445" y="-10580"/>
                  <a:pt x="2591900" y="0"/>
                </a:cubicBezTo>
                <a:cubicBezTo>
                  <a:pt x="2717355" y="10580"/>
                  <a:pt x="3082734" y="-20829"/>
                  <a:pt x="3310379" y="0"/>
                </a:cubicBezTo>
                <a:cubicBezTo>
                  <a:pt x="3538024" y="20829"/>
                  <a:pt x="3769777" y="29942"/>
                  <a:pt x="3981856" y="0"/>
                </a:cubicBezTo>
                <a:cubicBezTo>
                  <a:pt x="4193935" y="-29942"/>
                  <a:pt x="4402882" y="-4067"/>
                  <a:pt x="4700336" y="0"/>
                </a:cubicBezTo>
                <a:cubicBezTo>
                  <a:pt x="4712280" y="141412"/>
                  <a:pt x="4705984" y="236569"/>
                  <a:pt x="4700336" y="359985"/>
                </a:cubicBezTo>
                <a:cubicBezTo>
                  <a:pt x="4694688" y="483401"/>
                  <a:pt x="4687124" y="575802"/>
                  <a:pt x="4700336" y="705853"/>
                </a:cubicBezTo>
                <a:cubicBezTo>
                  <a:pt x="4427994" y="686035"/>
                  <a:pt x="4304135" y="697231"/>
                  <a:pt x="4122866" y="705853"/>
                </a:cubicBezTo>
                <a:cubicBezTo>
                  <a:pt x="3941597" y="714476"/>
                  <a:pt x="3682645" y="728877"/>
                  <a:pt x="3357383" y="705853"/>
                </a:cubicBezTo>
                <a:cubicBezTo>
                  <a:pt x="3032121" y="682829"/>
                  <a:pt x="2820621" y="683562"/>
                  <a:pt x="2591900" y="705853"/>
                </a:cubicBezTo>
                <a:cubicBezTo>
                  <a:pt x="2363179" y="728144"/>
                  <a:pt x="2277002" y="705435"/>
                  <a:pt x="1967426" y="705853"/>
                </a:cubicBezTo>
                <a:cubicBezTo>
                  <a:pt x="1657850" y="706271"/>
                  <a:pt x="1625953" y="693567"/>
                  <a:pt x="1389957" y="705853"/>
                </a:cubicBezTo>
                <a:cubicBezTo>
                  <a:pt x="1153961" y="718139"/>
                  <a:pt x="1063029" y="686029"/>
                  <a:pt x="765483" y="705853"/>
                </a:cubicBezTo>
                <a:cubicBezTo>
                  <a:pt x="467937" y="725677"/>
                  <a:pt x="236207" y="701410"/>
                  <a:pt x="0" y="705853"/>
                </a:cubicBezTo>
                <a:cubicBezTo>
                  <a:pt x="-13184" y="544017"/>
                  <a:pt x="7983" y="529120"/>
                  <a:pt x="0" y="374102"/>
                </a:cubicBezTo>
                <a:cubicBezTo>
                  <a:pt x="-7983" y="219084"/>
                  <a:pt x="9504" y="133470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898205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990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, siyah, mavi, kedi içeren bir resim&#10;&#10;Açıklama otomatik olarak oluşturuldu">
            <a:extLst>
              <a:ext uri="{FF2B5EF4-FFF2-40B4-BE49-F238E27FC236}">
                <a16:creationId xmlns:a16="http://schemas.microsoft.com/office/drawing/2014/main" id="{6AC32B6A-313C-481D-9366-C62995C50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14" b="12321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C64E84-7E9D-4746-A7E3-E936CCB1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2200" dirty="0" err="1">
                <a:solidFill>
                  <a:schemeClr val="bg1"/>
                </a:solidFill>
              </a:rPr>
              <a:t>Prefab</a:t>
            </a:r>
            <a:r>
              <a:rPr lang="tr-TR" sz="2200" dirty="0">
                <a:solidFill>
                  <a:schemeClr val="bg1"/>
                </a:solidFill>
              </a:rPr>
              <a:t> </a:t>
            </a:r>
            <a:r>
              <a:rPr lang="tr-TR" sz="2200" dirty="0" err="1">
                <a:solidFill>
                  <a:schemeClr val="bg1"/>
                </a:solidFill>
              </a:rPr>
              <a:t>Modundan</a:t>
            </a:r>
            <a:r>
              <a:rPr lang="tr-TR" sz="2200" dirty="0">
                <a:solidFill>
                  <a:schemeClr val="bg1"/>
                </a:solidFill>
              </a:rPr>
              <a:t> Çıkış</a:t>
            </a:r>
            <a:endParaRPr lang="en-US" sz="22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9B45623-34CB-493F-BF84-BDC21C788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2000" dirty="0" err="1">
                <a:solidFill>
                  <a:schemeClr val="bg1"/>
                </a:solidFill>
              </a:rPr>
              <a:t>Prefab</a:t>
            </a:r>
            <a:r>
              <a:rPr lang="tr-TR" sz="2000" dirty="0">
                <a:solidFill>
                  <a:schemeClr val="bg1"/>
                </a:solidFill>
              </a:rPr>
              <a:t> d</a:t>
            </a:r>
            <a:r>
              <a:rPr lang="en-US" sz="2000" dirty="0" err="1">
                <a:solidFill>
                  <a:schemeClr val="bg1"/>
                </a:solidFill>
              </a:rPr>
              <a:t>eğişiklik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modundan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çıkmak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için</a:t>
            </a:r>
            <a:r>
              <a:rPr lang="en-US" sz="2000" dirty="0">
                <a:solidFill>
                  <a:schemeClr val="bg1"/>
                </a:solidFill>
              </a:rPr>
              <a:t> Hierarchy </a:t>
            </a:r>
            <a:r>
              <a:rPr lang="en-US" sz="2000" dirty="0" err="1">
                <a:solidFill>
                  <a:schemeClr val="bg1"/>
                </a:solidFill>
              </a:rPr>
              <a:t>kısmındaki</a:t>
            </a:r>
            <a:r>
              <a:rPr lang="en-US" sz="2000" dirty="0">
                <a:solidFill>
                  <a:schemeClr val="bg1"/>
                </a:solidFill>
              </a:rPr>
              <a:t> ok </a:t>
            </a:r>
            <a:r>
              <a:rPr lang="en-US" sz="2000" dirty="0" err="1">
                <a:solidFill>
                  <a:schemeClr val="bg1"/>
                </a:solidFill>
              </a:rPr>
              <a:t>işaretine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tıklarız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8C305020-657B-403B-B2C9-E6CED19EE342}"/>
              </a:ext>
            </a:extLst>
          </p:cNvPr>
          <p:cNvSpPr/>
          <p:nvPr/>
        </p:nvSpPr>
        <p:spPr>
          <a:xfrm>
            <a:off x="161464" y="760184"/>
            <a:ext cx="1250241" cy="298595"/>
          </a:xfrm>
          <a:custGeom>
            <a:avLst/>
            <a:gdLst>
              <a:gd name="connsiteX0" fmla="*/ 0 w 1250241"/>
              <a:gd name="connsiteY0" fmla="*/ 0 h 298595"/>
              <a:gd name="connsiteX1" fmla="*/ 600116 w 1250241"/>
              <a:gd name="connsiteY1" fmla="*/ 0 h 298595"/>
              <a:gd name="connsiteX2" fmla="*/ 1250241 w 1250241"/>
              <a:gd name="connsiteY2" fmla="*/ 0 h 298595"/>
              <a:gd name="connsiteX3" fmla="*/ 1250241 w 1250241"/>
              <a:gd name="connsiteY3" fmla="*/ 298595 h 298595"/>
              <a:gd name="connsiteX4" fmla="*/ 662628 w 1250241"/>
              <a:gd name="connsiteY4" fmla="*/ 298595 h 298595"/>
              <a:gd name="connsiteX5" fmla="*/ 0 w 1250241"/>
              <a:gd name="connsiteY5" fmla="*/ 298595 h 298595"/>
              <a:gd name="connsiteX6" fmla="*/ 0 w 1250241"/>
              <a:gd name="connsiteY6" fmla="*/ 0 h 29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0241" h="298595" extrusionOk="0">
                <a:moveTo>
                  <a:pt x="0" y="0"/>
                </a:moveTo>
                <a:cubicBezTo>
                  <a:pt x="123403" y="-12095"/>
                  <a:pt x="406429" y="-29508"/>
                  <a:pt x="600116" y="0"/>
                </a:cubicBezTo>
                <a:cubicBezTo>
                  <a:pt x="793803" y="29508"/>
                  <a:pt x="1104239" y="-29780"/>
                  <a:pt x="1250241" y="0"/>
                </a:cubicBezTo>
                <a:cubicBezTo>
                  <a:pt x="1238285" y="115154"/>
                  <a:pt x="1246590" y="216163"/>
                  <a:pt x="1250241" y="298595"/>
                </a:cubicBezTo>
                <a:cubicBezTo>
                  <a:pt x="967701" y="293949"/>
                  <a:pt x="791841" y="273090"/>
                  <a:pt x="662628" y="298595"/>
                </a:cubicBezTo>
                <a:cubicBezTo>
                  <a:pt x="533415" y="324100"/>
                  <a:pt x="313629" y="316571"/>
                  <a:pt x="0" y="298595"/>
                </a:cubicBezTo>
                <a:cubicBezTo>
                  <a:pt x="-4073" y="150787"/>
                  <a:pt x="324" y="108995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898205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553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049D8F2-70CA-4FC2-A55C-40A61C558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tr-TR" sz="3700" dirty="0" err="1"/>
              <a:t>Prefab</a:t>
            </a:r>
            <a:r>
              <a:rPr lang="tr-TR" sz="3700" dirty="0"/>
              <a:t> objemizi projemize dahil etmek için nesnemizi sürükleyerek sahneye bırakırız</a:t>
            </a:r>
            <a:endParaRPr lang="en-US" sz="3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fotoğraf, ekran, siyah, oturma içeren bir resim&#10;&#10;Açıklama otomatik olarak oluşturuldu">
            <a:extLst>
              <a:ext uri="{FF2B5EF4-FFF2-40B4-BE49-F238E27FC236}">
                <a16:creationId xmlns:a16="http://schemas.microsoft.com/office/drawing/2014/main" id="{A9BAA45F-0F60-434A-9E8D-4B97E5972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24451FB9-99F4-4FD3-A963-6DBA963818A0}"/>
              </a:ext>
            </a:extLst>
          </p:cNvPr>
          <p:cNvCxnSpPr>
            <a:cxnSpLocks/>
          </p:cNvCxnSpPr>
          <p:nvPr/>
        </p:nvCxnSpPr>
        <p:spPr>
          <a:xfrm flipV="1">
            <a:off x="1920431" y="3927173"/>
            <a:ext cx="1159654" cy="1058282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81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refab">
            <a:hlinkClick r:id="" action="ppaction://media"/>
            <a:extLst>
              <a:ext uri="{FF2B5EF4-FFF2-40B4-BE49-F238E27FC236}">
                <a16:creationId xmlns:a16="http://schemas.microsoft.com/office/drawing/2014/main" id="{EC157254-CC3F-4071-A7C7-DAD9568769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5389"/>
          <a:stretch>
            <a:fillRect/>
          </a:stretch>
        </p:blipFill>
        <p:spPr>
          <a:xfrm>
            <a:off x="747165" y="559756"/>
            <a:ext cx="10379725" cy="552393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48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480E43-6A8B-4F1B-9B11-C8A81D2C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Mantıksal Operatörler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o 4">
            <a:extLst>
              <a:ext uri="{FF2B5EF4-FFF2-40B4-BE49-F238E27FC236}">
                <a16:creationId xmlns:a16="http://schemas.microsoft.com/office/drawing/2014/main" id="{0205D227-857B-451C-9262-7B4CEB705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915675"/>
              </p:ext>
            </p:extLst>
          </p:nvPr>
        </p:nvGraphicFramePr>
        <p:xfrm>
          <a:off x="983044" y="2427541"/>
          <a:ext cx="10170813" cy="3997640"/>
        </p:xfrm>
        <a:graphic>
          <a:graphicData uri="http://schemas.openxmlformats.org/drawingml/2006/table">
            <a:tbl>
              <a:tblPr firstRow="1" bandRow="1">
                <a:noFill/>
                <a:tableStyleId>{21E4AEA4-8DFA-4A89-87EB-49C32662AFE0}</a:tableStyleId>
              </a:tblPr>
              <a:tblGrid>
                <a:gridCol w="2733217">
                  <a:extLst>
                    <a:ext uri="{9D8B030D-6E8A-4147-A177-3AD203B41FA5}">
                      <a16:colId xmlns:a16="http://schemas.microsoft.com/office/drawing/2014/main" val="3837640706"/>
                    </a:ext>
                  </a:extLst>
                </a:gridCol>
                <a:gridCol w="7437596">
                  <a:extLst>
                    <a:ext uri="{9D8B030D-6E8A-4147-A177-3AD203B41FA5}">
                      <a16:colId xmlns:a16="http://schemas.microsoft.com/office/drawing/2014/main" val="483802032"/>
                    </a:ext>
                  </a:extLst>
                </a:gridCol>
              </a:tblGrid>
              <a:tr h="751622">
                <a:tc>
                  <a:txBody>
                    <a:bodyPr/>
                    <a:lstStyle/>
                    <a:p>
                      <a:r>
                        <a:rPr lang="tr-TR" sz="2200" b="1">
                          <a:solidFill>
                            <a:srgbClr val="FFFFFF"/>
                          </a:solidFill>
                        </a:rPr>
                        <a:t>Operatör</a:t>
                      </a:r>
                    </a:p>
                  </a:txBody>
                  <a:tcPr marL="309734" marR="185841" marT="185841" marB="18584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200" b="1">
                          <a:solidFill>
                            <a:srgbClr val="FFFFFF"/>
                          </a:solidFill>
                        </a:rPr>
                        <a:t>Açıklama</a:t>
                      </a:r>
                    </a:p>
                  </a:txBody>
                  <a:tcPr marL="309734" marR="185841" marT="185841" marB="18584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547101"/>
                  </a:ext>
                </a:extLst>
              </a:tr>
              <a:tr h="1082006">
                <a:tc>
                  <a:txBody>
                    <a:bodyPr/>
                    <a:lstStyle/>
                    <a:p>
                      <a:r>
                        <a:rPr lang="tr-TR" sz="2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&amp;&amp;</a:t>
                      </a:r>
                    </a:p>
                  </a:txBody>
                  <a:tcPr marL="309734" marR="185841" marT="185841" marB="18584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VE (AND)</a:t>
                      </a:r>
                      <a:b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Tüm koşulların doğru olması sonucu </a:t>
                      </a:r>
                      <a:r>
                        <a:rPr lang="tr-TR" sz="2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true</a:t>
                      </a:r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değer üretilir.</a:t>
                      </a:r>
                    </a:p>
                  </a:txBody>
                  <a:tcPr marL="309734" marR="185841" marT="185841" marB="18584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452868"/>
                  </a:ext>
                </a:extLst>
              </a:tr>
              <a:tr h="1082006">
                <a:tc>
                  <a:txBody>
                    <a:bodyPr/>
                    <a:lstStyle/>
                    <a:p>
                      <a:r>
                        <a:rPr lang="tr-TR" sz="2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||</a:t>
                      </a:r>
                    </a:p>
                  </a:txBody>
                  <a:tcPr marL="309734" marR="185841" marT="185841" marB="185841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VEYA (OR)</a:t>
                      </a:r>
                      <a:b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Bir koşulun doğru olması sonucu </a:t>
                      </a:r>
                      <a:r>
                        <a:rPr lang="tr-TR" sz="2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true</a:t>
                      </a:r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değer üretilir.</a:t>
                      </a:r>
                    </a:p>
                  </a:txBody>
                  <a:tcPr marL="309734" marR="185841" marT="185841" marB="18584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29048"/>
                  </a:ext>
                </a:extLst>
              </a:tr>
              <a:tr h="1082006">
                <a:tc>
                  <a:txBody>
                    <a:bodyPr/>
                    <a:lstStyle/>
                    <a:p>
                      <a:r>
                        <a:rPr lang="tr-TR" sz="2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!</a:t>
                      </a:r>
                    </a:p>
                  </a:txBody>
                  <a:tcPr marL="309734" marR="185841" marT="185841" marB="18584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DEĞİL (NOT)</a:t>
                      </a:r>
                    </a:p>
                    <a:p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Koşul sonucu </a:t>
                      </a:r>
                      <a:r>
                        <a:rPr lang="tr-TR" sz="2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true</a:t>
                      </a:r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ise </a:t>
                      </a:r>
                      <a:r>
                        <a:rPr lang="tr-TR" sz="2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false</a:t>
                      </a:r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tr-TR" sz="2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false</a:t>
                      </a:r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ise </a:t>
                      </a:r>
                      <a:r>
                        <a:rPr lang="tr-TR" sz="2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true</a:t>
                      </a:r>
                      <a:r>
                        <a:rPr lang="tr-TR" sz="2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yapar.</a:t>
                      </a:r>
                    </a:p>
                  </a:txBody>
                  <a:tcPr marL="309734" marR="185841" marT="185841" marB="18584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812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274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8CC696-50A2-41DA-BFC5-8C4AEB89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Geri Sayım Sayacı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BEE68959-2D08-4808-B529-F5464549AA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6943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55143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08CF92E-3106-4220-A007-1365C6F2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Geri Sayım Sayacı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1FD179F3-E961-438C-A0F1-F2B4A031A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48696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5222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2CC37B-C006-44E2-8F3D-6555BF65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tr-TR" dirty="0" err="1"/>
              <a:t>GeriSayimSayaci.cs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FDCF87-58BC-462C-8819-D40ECCFB1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1603022"/>
            <a:ext cx="8218311" cy="51703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toplamSure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gecenSure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calismaDurumu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baslamaDurumu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tr-TR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summary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 Geri sayım sayacının toplam süresini ayarlar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tr-TR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summary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ToplamSure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calismaDurumu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//sayaç çalışmıyorsa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toplamSure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B4DC1C-365F-4423-AAEB-E5BCE1B46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5" descr="oturma, ekran, siyah, geniş içeren bir resim&#10;&#10;Açıklama otomatik olarak oluşturuldu">
            <a:extLst>
              <a:ext uri="{FF2B5EF4-FFF2-40B4-BE49-F238E27FC236}">
                <a16:creationId xmlns:a16="http://schemas.microsoft.com/office/drawing/2014/main" id="{8B33F1E7-ADB3-4F09-8F32-7C59866ED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14" r="13"/>
          <a:stretch/>
        </p:blipFill>
        <p:spPr>
          <a:xfrm>
            <a:off x="603504" y="-2540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7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2CC37B-C006-44E2-8F3D-6555BF65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tr-TR" dirty="0" err="1"/>
              <a:t>GeriSayimSayaci.cs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FDCF87-58BC-462C-8819-D40ECCFB1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1603022"/>
            <a:ext cx="8218311" cy="5170311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tr-TR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summary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 Sayacı çalıştırır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tr-TR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summary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Calistir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toplamSure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&gt;0)</a:t>
            </a:r>
          </a:p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calismaDurumu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baslamaDurumu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gecenSure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lv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B4DC1C-365F-4423-AAEB-E5BCE1B46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77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2CC37B-C006-44E2-8F3D-6555BF65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tr-TR" dirty="0" err="1"/>
              <a:t>GeriSayimSayaci.cs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FDCF87-58BC-462C-8819-D40ECCFB1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1603022"/>
            <a:ext cx="8218311" cy="51703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///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tr-TR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summary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 Geri sayımın bitip bitmediğini söyler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tr-TR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summary</a:t>
            </a:r>
            <a:r>
              <a:rPr lang="tr-TR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Bitti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baslamaDurumu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!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calismaDurumu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tr-T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B4DC1C-365F-4423-AAEB-E5BCE1B46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94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006FE7-E1FA-465B-9969-546F237D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tr-TR" dirty="0" err="1"/>
              <a:t>GeriSayimSayaci.cs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E9651D8-E8E7-4088-9760-804077AC8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111" y="1749778"/>
            <a:ext cx="8012289" cy="47413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calismaDurumu</a:t>
            </a: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gecenSure</a:t>
            </a: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tr-T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Time.deltaTime</a:t>
            </a: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100" dirty="0">
                <a:solidFill>
                  <a:srgbClr val="008000"/>
                </a:solidFill>
                <a:latin typeface="Consolas" panose="020B0609020204030204" pitchFamily="49" charset="0"/>
              </a:rPr>
              <a:t>//Çalışma zamanında geçen süreyi </a:t>
            </a:r>
            <a:r>
              <a:rPr lang="tr-TR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deltaTime</a:t>
            </a:r>
            <a:r>
              <a:rPr lang="tr-TR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properties</a:t>
            </a:r>
            <a:r>
              <a:rPr lang="tr-TR" sz="1100" dirty="0">
                <a:solidFill>
                  <a:srgbClr val="008000"/>
                </a:solidFill>
                <a:latin typeface="Consolas" panose="020B0609020204030204" pitchFamily="49" charset="0"/>
              </a:rPr>
              <a:t> ile alırız. </a:t>
            </a:r>
            <a:endParaRPr lang="tr-T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100" dirty="0">
                <a:solidFill>
                  <a:srgbClr val="008000"/>
                </a:solidFill>
                <a:latin typeface="Consolas" panose="020B0609020204030204" pitchFamily="49" charset="0"/>
              </a:rPr>
              <a:t>//Bu değer </a:t>
            </a:r>
            <a:r>
              <a:rPr lang="tr-TR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fps</a:t>
            </a:r>
            <a:r>
              <a:rPr lang="tr-TR" sz="1100" dirty="0">
                <a:solidFill>
                  <a:srgbClr val="008000"/>
                </a:solidFill>
                <a:latin typeface="Consolas" panose="020B0609020204030204" pitchFamily="49" charset="0"/>
              </a:rPr>
              <a:t> değeridir. Yani çalıştığı cihaza göre değişiklik gösterir.</a:t>
            </a:r>
            <a:endParaRPr lang="tr-T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100" dirty="0">
                <a:solidFill>
                  <a:srgbClr val="008000"/>
                </a:solidFill>
                <a:latin typeface="Consolas" panose="020B0609020204030204" pitchFamily="49" charset="0"/>
              </a:rPr>
              <a:t>//Update her </a:t>
            </a:r>
            <a:r>
              <a:rPr lang="tr-TR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frame'de</a:t>
            </a:r>
            <a:r>
              <a:rPr lang="tr-TR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çağrırır</a:t>
            </a:r>
            <a:r>
              <a:rPr lang="tr-TR" sz="1100" dirty="0">
                <a:solidFill>
                  <a:srgbClr val="008000"/>
                </a:solidFill>
                <a:latin typeface="Consolas" panose="020B0609020204030204" pitchFamily="49" charset="0"/>
              </a:rPr>
              <a:t>. Örneğin sistem 30 </a:t>
            </a:r>
            <a:r>
              <a:rPr lang="tr-TR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fbs</a:t>
            </a:r>
            <a:r>
              <a:rPr lang="tr-TR" sz="1100" dirty="0">
                <a:solidFill>
                  <a:srgbClr val="008000"/>
                </a:solidFill>
                <a:latin typeface="Consolas" panose="020B0609020204030204" pitchFamily="49" charset="0"/>
              </a:rPr>
              <a:t> ise burası saniyede 30 kere çalışır.</a:t>
            </a:r>
            <a:endParaRPr lang="tr-T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gecenSure</a:t>
            </a: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tr-T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toplamSure</a:t>
            </a: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tr-T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calismaDurumu</a:t>
            </a: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eri dönüşüm işareti">
            <a:extLst>
              <a:ext uri="{FF2B5EF4-FFF2-40B4-BE49-F238E27FC236}">
                <a16:creationId xmlns:a16="http://schemas.microsoft.com/office/drawing/2014/main" id="{718E7FF5-7099-451A-9FCB-666A1C5C6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99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153EE2-AE6C-4A3B-B6D7-D8A89618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tr-TR" dirty="0" err="1"/>
              <a:t>GeriSayimTest.cs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10BF89-FA85-4848-9264-349737E23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8000"/>
                </a:solidFill>
                <a:latin typeface="Consolas" panose="020B0609020204030204" pitchFamily="49" charset="0"/>
              </a:rPr>
              <a:t>//Bir örnek (nesne) oluşturduk</a:t>
            </a:r>
            <a:endParaRPr lang="tr-T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baslangicZamani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tr-T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46447D-83AB-4020-8F2D-6CD2A5354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024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F58F9B-934C-49BE-B024-6A50A222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/>
              <a:t>GeriSayimTest.cs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CFFF36-E3FC-4D3C-A018-30084B4D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110" y="1915318"/>
            <a:ext cx="127538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20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</a:t>
            </a: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gameObject.AddComponent</a:t>
            </a: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</a:t>
            </a: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geriSayimSayaci.ToplamSure</a:t>
            </a: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pPr marL="0" indent="0">
              <a:buNone/>
            </a:pP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geriSayimSayaci.Calistir</a:t>
            </a: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tr-TR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baslangicZamani</a:t>
            </a: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19908960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F58F9B-934C-49BE-B024-6A50A222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/>
              <a:t>GeriSayimTest.cs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CFFF36-E3FC-4D3C-A018-30084B4D8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356" y="1915318"/>
            <a:ext cx="12451644" cy="40834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400" dirty="0">
                <a:solidFill>
                  <a:srgbClr val="008000"/>
                </a:solidFill>
                <a:latin typeface="Consolas" panose="020B0609020204030204" pitchFamily="49" charset="0"/>
              </a:rPr>
              <a:t>//Her </a:t>
            </a:r>
            <a:r>
              <a:rPr lang="tr-TR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frame'de</a:t>
            </a:r>
            <a:r>
              <a:rPr lang="tr-TR" sz="2400" dirty="0">
                <a:solidFill>
                  <a:srgbClr val="008000"/>
                </a:solidFill>
                <a:latin typeface="Consolas" panose="020B0609020204030204" pitchFamily="49" charset="0"/>
              </a:rPr>
              <a:t> sayacımıza bitti mi diye soracağız</a:t>
            </a:r>
            <a:endParaRPr lang="tr-T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geriSayimSayaci.Bitti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gecensure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baslangicZamani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gecensure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tr-T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baslangicZamani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Time.time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geriSayimSayaci.Calistir</a:t>
            </a: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tr-T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41589177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DF1B271-5F57-4EC6-8104-BB7ABC6F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000000"/>
                </a:solidFill>
              </a:rPr>
              <a:t>Spawn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96848A-FA80-4D87-864F-FEC8C988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tr-TR" sz="2000" dirty="0">
                <a:solidFill>
                  <a:srgbClr val="000000"/>
                </a:solidFill>
              </a:rPr>
              <a:t>Oyun objelerinin dinamik olarak belirli bir duruma göre sahnede var olması işlemine oyun dünyasında </a:t>
            </a:r>
            <a:r>
              <a:rPr lang="tr-TR" sz="2000" dirty="0" err="1">
                <a:solidFill>
                  <a:srgbClr val="000000"/>
                </a:solidFill>
              </a:rPr>
              <a:t>spawn</a:t>
            </a:r>
            <a:r>
              <a:rPr lang="tr-TR" sz="2000" dirty="0">
                <a:solidFill>
                  <a:srgbClr val="000000"/>
                </a:solidFill>
              </a:rPr>
              <a:t> denir.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6">
            <a:extLst>
              <a:ext uri="{FF2B5EF4-FFF2-40B4-BE49-F238E27FC236}">
                <a16:creationId xmlns:a16="http://schemas.microsoft.com/office/drawing/2014/main" id="{8BF07F5C-13C8-43B6-BC54-86B47B9C6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76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2B37A7-8A6C-4872-8047-101371B6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Spawner.cs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5F9F4A-AAF6-4EB8-9C94-C6738542C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Gelecek haftaya devam edeceğiz…</a:t>
            </a:r>
          </a:p>
        </p:txBody>
      </p:sp>
    </p:spTree>
    <p:extLst>
      <p:ext uri="{BB962C8B-B14F-4D97-AF65-F5344CB8AC3E}">
        <p14:creationId xmlns:p14="http://schemas.microsoft.com/office/powerpoint/2010/main" val="304030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13D613-D6CD-4CDB-86B2-2C918D04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 err="1"/>
              <a:t>GameObject</a:t>
            </a:r>
            <a:r>
              <a:rPr lang="tr-TR" sz="4100" dirty="0"/>
              <a:t>’e</a:t>
            </a:r>
            <a:r>
              <a:rPr lang="en-US" sz="4100" dirty="0"/>
              <a:t> </a:t>
            </a:r>
            <a:br>
              <a:rPr lang="tr-TR" sz="4100" dirty="0"/>
            </a:br>
            <a:r>
              <a:rPr lang="en-US" sz="4100" dirty="0"/>
              <a:t>Collider </a:t>
            </a:r>
            <a:r>
              <a:rPr lang="en-US" sz="4100" dirty="0" err="1"/>
              <a:t>Eklemek</a:t>
            </a:r>
            <a:endParaRPr lang="en-US" sz="41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4D4AEB0-BED1-4A02-8DCC-CAB29AC96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sz="2000" dirty="0" err="1"/>
              <a:t>Inspector</a:t>
            </a:r>
            <a:r>
              <a:rPr lang="tr-TR" sz="2000" dirty="0"/>
              <a:t> penceresinden </a:t>
            </a:r>
            <a:r>
              <a:rPr lang="tr-TR" sz="2000" dirty="0" err="1"/>
              <a:t>Add</a:t>
            </a:r>
            <a:r>
              <a:rPr lang="tr-TR" sz="2000" dirty="0"/>
              <a:t> Component ile </a:t>
            </a:r>
            <a:r>
              <a:rPr lang="tr-TR" sz="2000" dirty="0" err="1"/>
              <a:t>Circle</a:t>
            </a:r>
            <a:r>
              <a:rPr lang="tr-TR" sz="2000" dirty="0"/>
              <a:t> </a:t>
            </a:r>
            <a:r>
              <a:rPr lang="tr-TR" sz="2000" dirty="0" err="1"/>
              <a:t>Corrider</a:t>
            </a:r>
            <a:r>
              <a:rPr lang="tr-TR" sz="2000" dirty="0"/>
              <a:t> 2D </a:t>
            </a:r>
            <a:r>
              <a:rPr lang="tr-TR" sz="2000" dirty="0" err="1"/>
              <a:t>component’ini</a:t>
            </a:r>
            <a:r>
              <a:rPr lang="tr-TR" sz="2000" dirty="0"/>
              <a:t> seçerek ekleyebiliriz.</a:t>
            </a:r>
            <a:endParaRPr lang="en-US" sz="2000" dirty="0"/>
          </a:p>
        </p:txBody>
      </p:sp>
      <p:pic>
        <p:nvPicPr>
          <p:cNvPr id="6" name="İçerik Yer Tutucusu 5" descr="ekran görüntüsü, ekran, siyah, vitrin içeren bir resim&#10;&#10;Açıklama otomatik olarak oluşturuldu">
            <a:extLst>
              <a:ext uri="{FF2B5EF4-FFF2-40B4-BE49-F238E27FC236}">
                <a16:creationId xmlns:a16="http://schemas.microsoft.com/office/drawing/2014/main" id="{204174AD-D4D9-43EA-982F-BA2F44BC0D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1F6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30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ekran, ekran görüntüsü, iç mekan, bilgisayar içeren bir resim&#10;&#10;Açıklama otomatik olarak oluşturuldu">
            <a:extLst>
              <a:ext uri="{FF2B5EF4-FFF2-40B4-BE49-F238E27FC236}">
                <a16:creationId xmlns:a16="http://schemas.microsoft.com/office/drawing/2014/main" id="{2AFAC26E-C66D-43C8-8D43-9D6EA4934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2"/>
          <a:stretch/>
        </p:blipFill>
        <p:spPr>
          <a:xfrm>
            <a:off x="1531088" y="10"/>
            <a:ext cx="10660913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18" name="Arc 13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07A39B7E-8BD2-47CF-81C3-908F31173505}"/>
              </a:ext>
            </a:extLst>
          </p:cNvPr>
          <p:cNvCxnSpPr>
            <a:cxnSpLocks/>
          </p:cNvCxnSpPr>
          <p:nvPr/>
        </p:nvCxnSpPr>
        <p:spPr>
          <a:xfrm flipH="1" flipV="1">
            <a:off x="2753833" y="3604437"/>
            <a:ext cx="5624624" cy="232275"/>
          </a:xfrm>
          <a:prstGeom prst="straightConnector1">
            <a:avLst/>
          </a:prstGeom>
          <a:ln w="19050" cap="flat" cmpd="sng" algn="ctr">
            <a:solidFill>
              <a:srgbClr val="FFFF00"/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69D0B3E8-DCF2-465D-B40F-0CF1C4120CF1}"/>
              </a:ext>
            </a:extLst>
          </p:cNvPr>
          <p:cNvSpPr txBox="1"/>
          <p:nvPr/>
        </p:nvSpPr>
        <p:spPr>
          <a:xfrm>
            <a:off x="40848" y="892061"/>
            <a:ext cx="24849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Oyun objemizin şekline uygun olan </a:t>
            </a:r>
            <a:r>
              <a:rPr lang="tr-TR" sz="2000" dirty="0" err="1"/>
              <a:t>Collider’ı</a:t>
            </a:r>
            <a:r>
              <a:rPr lang="tr-TR" sz="2000" dirty="0"/>
              <a:t> seçilir.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/>
              <a:t>Edit</a:t>
            </a:r>
            <a:r>
              <a:rPr lang="tr-TR" sz="2000" dirty="0"/>
              <a:t> </a:t>
            </a:r>
            <a:r>
              <a:rPr lang="tr-TR" sz="2000" dirty="0" err="1"/>
              <a:t>Collider</a:t>
            </a:r>
            <a:r>
              <a:rPr lang="tr-TR" sz="2000" dirty="0"/>
              <a:t> ile </a:t>
            </a:r>
            <a:r>
              <a:rPr lang="tr-TR" sz="2000" dirty="0" err="1"/>
              <a:t>Collider’ın</a:t>
            </a:r>
            <a:r>
              <a:rPr lang="tr-TR" sz="2000" dirty="0"/>
              <a:t> sınırlarını ayarlayabiliriz.</a:t>
            </a:r>
          </a:p>
        </p:txBody>
      </p:sp>
    </p:spTree>
    <p:extLst>
      <p:ext uri="{BB962C8B-B14F-4D97-AF65-F5344CB8AC3E}">
        <p14:creationId xmlns:p14="http://schemas.microsoft.com/office/powerpoint/2010/main" val="346087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2514</Words>
  <Application>Microsoft Office PowerPoint</Application>
  <PresentationFormat>Geniş ekran</PresentationFormat>
  <Paragraphs>417</Paragraphs>
  <Slides>77</Slides>
  <Notes>37</Notes>
  <HiddenSlides>0</HiddenSlides>
  <MMClips>6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Consolas</vt:lpstr>
      <vt:lpstr>Gill Sans MT</vt:lpstr>
      <vt:lpstr>Helvetica Neue Medium</vt:lpstr>
      <vt:lpstr>Wingdings</vt:lpstr>
      <vt:lpstr>Office Teması</vt:lpstr>
      <vt:lpstr>Unity</vt:lpstr>
      <vt:lpstr>Oyun Objelerinin Vektörel Hareketi</vt:lpstr>
      <vt:lpstr>Scene (Sahne) Görünümü</vt:lpstr>
      <vt:lpstr>Çarpışma Algılama (Collision Detection)</vt:lpstr>
      <vt:lpstr>Collision</vt:lpstr>
      <vt:lpstr>PowerPoint Sunusu</vt:lpstr>
      <vt:lpstr>PowerPoint Sunusu</vt:lpstr>
      <vt:lpstr>GameObject’e  Collider Eklemek</vt:lpstr>
      <vt:lpstr>PowerPoint Sunusu</vt:lpstr>
      <vt:lpstr>MainCamera’ya  Collider Eklemek</vt:lpstr>
      <vt:lpstr>Koordinat Düzlemi</vt:lpstr>
      <vt:lpstr>Edge Collider Points  (x,y) Koordinatlar  Main Camera size=7 durumuna göre oluşturulmuştur.</vt:lpstr>
      <vt:lpstr>Üst ve Alt Sınırlara  Edge Collider Oluşturulması</vt:lpstr>
      <vt:lpstr>Sol ve Sağ Sınırlara  Edge Collider Oluşturulması</vt:lpstr>
      <vt:lpstr>GemiKontrol Script-1</vt:lpstr>
      <vt:lpstr>GemiKontrol Script-2</vt:lpstr>
      <vt:lpstr>Fizik Materyalleri</vt:lpstr>
      <vt:lpstr>Fizik Materyalleri</vt:lpstr>
      <vt:lpstr>Fizik Materyalleri</vt:lpstr>
      <vt:lpstr>Fizik Materyalleri</vt:lpstr>
      <vt:lpstr>Fizik Materyalleri</vt:lpstr>
      <vt:lpstr>Materials</vt:lpstr>
      <vt:lpstr>Materials klasörüne Create seçenekleri ile  Physics Materials 2D  ekliyoruz.</vt:lpstr>
      <vt:lpstr>Kenar Materyal</vt:lpstr>
      <vt:lpstr>Kenar Materyal Inspector</vt:lpstr>
      <vt:lpstr>Uzay Gemisi Materyal Inspector</vt:lpstr>
      <vt:lpstr>Uzay Gemisi Material Materyalimizi sürükleyerek uzaygemisi objemizin Material kısmına bırakırız.</vt:lpstr>
      <vt:lpstr>Materyali ekledik.</vt:lpstr>
      <vt:lpstr>Main Camera Material Materyalimizi sürükleyerek MainCamera objemizin Material kısmına bırakırız. Bu işlemi tüm Edge Collider’lar için yapmamız gerekmektedir.</vt:lpstr>
      <vt:lpstr>Materyali ekledik.</vt:lpstr>
      <vt:lpstr>Game Play</vt:lpstr>
      <vt:lpstr>Tag Değeri Eklemek</vt:lpstr>
      <vt:lpstr>Oyun Objesine  Tag Değeri Atamak</vt:lpstr>
      <vt:lpstr>«uzaygemisi» isimli objemiz bu seçimden sonra «Gemi» tag değerine sahip olur. </vt:lpstr>
      <vt:lpstr>Unity Documentation Scripting API</vt:lpstr>
      <vt:lpstr>onCollisionEnter2D mesaj türünde  2 boyutlu oyunlarda herhangi bir çarpışma olduğu zaman mesaj gönderileceğini belirtiyor.</vt:lpstr>
      <vt:lpstr>«Çarpışma oldu» Log Mesajı Script</vt:lpstr>
      <vt:lpstr>Çarpışma Hasar Uygula Script</vt:lpstr>
      <vt:lpstr>Çarpışma Hasar Uygula Script Play</vt:lpstr>
      <vt:lpstr>Çarpışma Collider Component Pasif Yapma Script</vt:lpstr>
      <vt:lpstr>Çarpışma Collider Component Pasif Yapma Script Play</vt:lpstr>
      <vt:lpstr>Collision</vt:lpstr>
      <vt:lpstr>OnCollisionEnter2D</vt:lpstr>
      <vt:lpstr>OnCollisionStay2D</vt:lpstr>
      <vt:lpstr>OnCollisionExit2D</vt:lpstr>
      <vt:lpstr>PowerPoint Sunusu</vt:lpstr>
      <vt:lpstr>Trigger</vt:lpstr>
      <vt:lpstr>Trigger</vt:lpstr>
      <vt:lpstr> OnTrigerEnter</vt:lpstr>
      <vt:lpstr>OnTrigerStay</vt:lpstr>
      <vt:lpstr>OnTrigerExit</vt:lpstr>
      <vt:lpstr>PowerPoint Sunusu</vt:lpstr>
      <vt:lpstr>Çoklu Oyun Objeleri  Prefab</vt:lpstr>
      <vt:lpstr>Oyun Objesi</vt:lpstr>
      <vt:lpstr>Rigidbody 2D Component</vt:lpstr>
      <vt:lpstr>AsteroidMateryal ekledik</vt:lpstr>
      <vt:lpstr>Objemize uygun olan Collider’ioyun objemize ekleyerek, Material kısmından bu obje için oluşturmuş olduğumuz materyali seçeriz.</vt:lpstr>
      <vt:lpstr>Oyun Objesi Hareket Script</vt:lpstr>
      <vt:lpstr>Prefab klasörünü oluştururuz</vt:lpstr>
      <vt:lpstr>Oyun objemizi Prefab klasörüne sürükleyerek bırakırız</vt:lpstr>
      <vt:lpstr>PowerPoint Sunusu</vt:lpstr>
      <vt:lpstr>PowerPoint Sunusu</vt:lpstr>
      <vt:lpstr>Prefab Modundan Çıkış</vt:lpstr>
      <vt:lpstr>Prefab objemizi projemize dahil etmek için nesnemizi sürükleyerek sahneye bırakırız</vt:lpstr>
      <vt:lpstr>PowerPoint Sunusu</vt:lpstr>
      <vt:lpstr>Mantıksal Operatörler</vt:lpstr>
      <vt:lpstr>Geri Sayım Sayacı</vt:lpstr>
      <vt:lpstr>Geri Sayım Sayacı</vt:lpstr>
      <vt:lpstr>GeriSayimSayaci.cs</vt:lpstr>
      <vt:lpstr>GeriSayimSayaci.cs</vt:lpstr>
      <vt:lpstr>GeriSayimSayaci.cs</vt:lpstr>
      <vt:lpstr>GeriSayimSayaci.cs</vt:lpstr>
      <vt:lpstr>GeriSayimTest.cs</vt:lpstr>
      <vt:lpstr>GeriSayimTest.cs</vt:lpstr>
      <vt:lpstr>GeriSayimTest.cs</vt:lpstr>
      <vt:lpstr>Spawn</vt:lpstr>
      <vt:lpstr>Spawner.cs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</dc:title>
  <dc:creator>Gözde Mihran Altınsoy</dc:creator>
  <cp:lastModifiedBy>Gözde Mihran Altınsoy</cp:lastModifiedBy>
  <cp:revision>6</cp:revision>
  <dcterms:created xsi:type="dcterms:W3CDTF">2020-04-17T11:44:21Z</dcterms:created>
  <dcterms:modified xsi:type="dcterms:W3CDTF">2020-04-17T15:21:52Z</dcterms:modified>
</cp:coreProperties>
</file>